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331" r:id="rId3"/>
    <p:sldId id="332" r:id="rId4"/>
    <p:sldId id="333" r:id="rId5"/>
    <p:sldId id="257" r:id="rId6"/>
    <p:sldId id="334" r:id="rId7"/>
    <p:sldId id="362" r:id="rId8"/>
    <p:sldId id="335" r:id="rId9"/>
    <p:sldId id="336" r:id="rId10"/>
    <p:sldId id="337" r:id="rId11"/>
    <p:sldId id="338" r:id="rId12"/>
    <p:sldId id="339" r:id="rId13"/>
    <p:sldId id="350" r:id="rId14"/>
    <p:sldId id="351" r:id="rId15"/>
    <p:sldId id="359" r:id="rId16"/>
    <p:sldId id="352" r:id="rId17"/>
    <p:sldId id="341" r:id="rId18"/>
    <p:sldId id="344" r:id="rId19"/>
    <p:sldId id="354" r:id="rId20"/>
    <p:sldId id="355" r:id="rId21"/>
    <p:sldId id="369" r:id="rId22"/>
    <p:sldId id="353" r:id="rId23"/>
    <p:sldId id="342" r:id="rId24"/>
    <p:sldId id="346" r:id="rId25"/>
    <p:sldId id="345" r:id="rId26"/>
    <p:sldId id="367" r:id="rId27"/>
    <p:sldId id="368" r:id="rId28"/>
    <p:sldId id="348" r:id="rId29"/>
    <p:sldId id="361" r:id="rId30"/>
    <p:sldId id="364" r:id="rId31"/>
    <p:sldId id="36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72517"/>
  </p:normalViewPr>
  <p:slideViewPr>
    <p:cSldViewPr snapToGrid="0" snapToObjects="1">
      <p:cViewPr varScale="1">
        <p:scale>
          <a:sx n="91" d="100"/>
          <a:sy n="91" d="100"/>
        </p:scale>
        <p:origin x="2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865AA-8C41-CD4C-B4D8-CDB2D45CCE1F}" type="datetimeFigureOut">
              <a:rPr lang="en-US" smtClean="0"/>
              <a:t>12/30/21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1A85E-F885-0049-9AEA-7145E3A20BB1}" type="slidenum">
              <a:rPr lang="en-US" smtClean="0"/>
              <a:t>‹#›</a:t>
            </a:fld>
            <a:endParaRPr lang="en-US"/>
          </a:p>
        </p:txBody>
      </p:sp>
    </p:spTree>
    <p:extLst>
      <p:ext uri="{BB962C8B-B14F-4D97-AF65-F5344CB8AC3E}">
        <p14:creationId xmlns:p14="http://schemas.microsoft.com/office/powerpoint/2010/main" val="392821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dvances.sciencemag.org/content/advances/3/3/e1601958/F4.large.jpg?width=800&amp;height=600&amp;carousel=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dvances.sciencemag.org/content/advances/3/3/e1601958/F4.large.jpg?width=800&amp;height=600&amp;carousel=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8EFFE8-5677-CB4A-AD8E-E96FD9A1CBAA}" type="slidenum">
              <a:rPr lang="en-US" smtClean="0"/>
              <a:t>2</a:t>
            </a:fld>
            <a:endParaRPr lang="en-US"/>
          </a:p>
        </p:txBody>
      </p:sp>
    </p:spTree>
    <p:extLst>
      <p:ext uri="{BB962C8B-B14F-4D97-AF65-F5344CB8AC3E}">
        <p14:creationId xmlns:p14="http://schemas.microsoft.com/office/powerpoint/2010/main" val="255088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8EFFE8-5677-CB4A-AD8E-E96FD9A1CBAA}" type="slidenum">
              <a:rPr lang="en-US" smtClean="0"/>
              <a:t>3</a:t>
            </a:fld>
            <a:endParaRPr lang="en-US"/>
          </a:p>
        </p:txBody>
      </p:sp>
    </p:spTree>
    <p:extLst>
      <p:ext uri="{BB962C8B-B14F-4D97-AF65-F5344CB8AC3E}">
        <p14:creationId xmlns:p14="http://schemas.microsoft.com/office/powerpoint/2010/main" val="4170274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br>
              <a:rPr lang="en-US" sz="1200" b="1" u="none" strike="noStrike" kern="1200" dirty="0">
                <a:solidFill>
                  <a:schemeClr val="tx1"/>
                </a:solidFill>
                <a:effectLst/>
                <a:latin typeface="+mn-lt"/>
                <a:ea typeface="+mn-ea"/>
                <a:cs typeface="+mn-cs"/>
                <a:hlinkClick r:id="rId3" tooltip="Comparison between the strain rates obtained by pure climb creep and by diffusion creep. Strain rate values resulting from diffusion creep are calculated (see Supplementary Materials) for the Coble (blue dotted lines) and the NH (“N-H,” black and gray dashed lines) for two grain sizes: 0.10 and 10 mm. They are compared to strain rates resulting from pure climb creep (red symbols) calculated as shown in Fig. 3 for dislocation densities (ρo) ranging from 108 to 1012 m−2. For grain sizes larger than ca. 0.1 mm, pure climb creep is a more efficient strain-producing mechanism than diffusion creep."/>
              </a:rPr>
            </a:br>
            <a:endParaRPr lang="en-US" dirty="0">
              <a:effectLst/>
            </a:endParaRPr>
          </a:p>
        </p:txBody>
      </p:sp>
      <p:sp>
        <p:nvSpPr>
          <p:cNvPr id="4" name="Slide Number Placeholder 3"/>
          <p:cNvSpPr>
            <a:spLocks noGrp="1"/>
          </p:cNvSpPr>
          <p:nvPr>
            <p:ph type="sldNum" sz="quarter" idx="5"/>
          </p:nvPr>
        </p:nvSpPr>
        <p:spPr/>
        <p:txBody>
          <a:bodyPr/>
          <a:lstStyle/>
          <a:p>
            <a:fld id="{1591A85E-F885-0049-9AEA-7145E3A20BB1}" type="slidenum">
              <a:rPr lang="en-US" smtClean="0"/>
              <a:t>15</a:t>
            </a:fld>
            <a:endParaRPr lang="en-US"/>
          </a:p>
        </p:txBody>
      </p:sp>
    </p:spTree>
    <p:extLst>
      <p:ext uri="{BB962C8B-B14F-4D97-AF65-F5344CB8AC3E}">
        <p14:creationId xmlns:p14="http://schemas.microsoft.com/office/powerpoint/2010/main" val="2754848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Fig. 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Pure climb creep simulation in bridgmanite.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Sketch of the 2D simulation box and of the loading condition. The chosen loading conditions were set in analogy with the conditions usually used for describing NH creep. They correspond to a pure shear loading. Two slip systems are considered. Here, dislocations characterized by [010] Burgers vector (labeled as “1” and shown in blue) move in response to the tensile stress along the [100] climb direction by emitting vacancies. The excess of vacancies created by these dislocations is absorbed by the dislocations with [100] Burgers vector (slip system as “2” and shown in red), which move in response to the compressive stress along the [100] direction by absorbing vacancies.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DD stress-strain curve obtained by applying a creep stress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of 40 MPa at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 1900 K and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 24 </a:t>
            </a:r>
            <a:r>
              <a:rPr lang="en-US" sz="1200" kern="1200" dirty="0" err="1">
                <a:solidFill>
                  <a:schemeClr val="tx1"/>
                </a:solidFill>
                <a:effectLst/>
                <a:latin typeface="+mn-lt"/>
                <a:ea typeface="+mn-ea"/>
                <a:cs typeface="+mn-cs"/>
              </a:rPr>
              <a:t>GPa</a:t>
            </a:r>
            <a:r>
              <a:rPr lang="en-US" sz="1200" kern="1200" dirty="0">
                <a:solidFill>
                  <a:schemeClr val="tx1"/>
                </a:solidFill>
                <a:effectLst/>
                <a:latin typeface="+mn-lt"/>
                <a:ea typeface="+mn-ea"/>
                <a:cs typeface="+mn-cs"/>
              </a:rPr>
              <a:t>. In this particular case, the initial dislocation density is 10</a:t>
            </a:r>
            <a:r>
              <a:rPr lang="en-US" sz="1200" kern="1200" baseline="30000" dirty="0">
                <a:solidFill>
                  <a:schemeClr val="tx1"/>
                </a:solidFill>
                <a:effectLst/>
                <a:latin typeface="+mn-lt"/>
                <a:ea typeface="+mn-ea"/>
                <a:cs typeface="+mn-cs"/>
              </a:rPr>
              <a:t>12</a:t>
            </a:r>
            <a:r>
              <a:rPr lang="en-US" sz="1200" kern="1200" dirty="0">
                <a:solidFill>
                  <a:schemeClr val="tx1"/>
                </a:solidFill>
                <a:effectLst/>
                <a:latin typeface="+mn-lt"/>
                <a:ea typeface="+mn-ea"/>
                <a:cs typeface="+mn-cs"/>
              </a:rPr>
              <a:t>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and an equilibrium vacancy concentration of </a:t>
            </a:r>
            <a:r>
              <a:rPr lang="en-US" sz="1200" i="1" kern="1200" dirty="0" err="1">
                <a:solidFill>
                  <a:schemeClr val="tx1"/>
                </a:solidFill>
                <a:effectLst/>
                <a:latin typeface="+mn-lt"/>
                <a:ea typeface="+mn-ea"/>
                <a:cs typeface="+mn-cs"/>
              </a:rPr>
              <a:t>X</a:t>
            </a:r>
            <a:r>
              <a:rPr lang="en-US" sz="1200" kern="1200" baseline="-25000" dirty="0" err="1">
                <a:solidFill>
                  <a:schemeClr val="tx1"/>
                </a:solidFill>
                <a:effectLst/>
                <a:latin typeface="+mn-lt"/>
                <a:ea typeface="+mn-ea"/>
                <a:cs typeface="+mn-cs"/>
              </a:rPr>
              <a:t>v</a:t>
            </a:r>
            <a:r>
              <a:rPr lang="en-US" sz="1200" kern="1200" dirty="0">
                <a:solidFill>
                  <a:schemeClr val="tx1"/>
                </a:solidFill>
                <a:effectLst/>
                <a:latin typeface="+mn-lt"/>
                <a:ea typeface="+mn-ea"/>
                <a:cs typeface="+mn-cs"/>
              </a:rPr>
              <a:t> = 10</a:t>
            </a:r>
            <a:r>
              <a:rPr lang="en-US" sz="1200" kern="1200" baseline="30000" dirty="0">
                <a:solidFill>
                  <a:schemeClr val="tx1"/>
                </a:solidFill>
                <a:effectLst/>
                <a:latin typeface="+mn-lt"/>
                <a:ea typeface="+mn-ea"/>
                <a:cs typeface="+mn-cs"/>
              </a:rPr>
              <a:t>−5</a:t>
            </a:r>
            <a:r>
              <a:rPr lang="en-US" sz="1200" kern="1200" dirty="0">
                <a:solidFill>
                  <a:schemeClr val="tx1"/>
                </a:solidFill>
                <a:effectLst/>
                <a:latin typeface="+mn-lt"/>
                <a:ea typeface="+mn-ea"/>
                <a:cs typeface="+mn-cs"/>
              </a:rPr>
              <a:t> is assumed. After an initial transient stage where dislocation multiplication occurs, the steady state is attained and the steady-state strain rate value is extracted (dashed line slope). (</a:t>
            </a:r>
            <a:r>
              <a:rPr lang="en-US" sz="1200" b="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Dislocation microstructure and </a:t>
            </a:r>
            <a:r>
              <a:rPr lang="el-GR" sz="1200" kern="1200" dirty="0">
                <a:solidFill>
                  <a:schemeClr val="tx1"/>
                </a:solidFill>
                <a:effectLst/>
                <a:latin typeface="+mn-lt"/>
                <a:ea typeface="+mn-ea"/>
                <a:cs typeface="+mn-cs"/>
              </a:rPr>
              <a:t>σ</a:t>
            </a:r>
            <a:r>
              <a:rPr lang="en-US" sz="1200" i="1" kern="1200" baseline="-25000" dirty="0">
                <a:solidFill>
                  <a:schemeClr val="tx1"/>
                </a:solidFill>
                <a:effectLst/>
                <a:latin typeface="+mn-lt"/>
                <a:ea typeface="+mn-ea"/>
                <a:cs typeface="+mn-cs"/>
              </a:rPr>
              <a:t>xx</a:t>
            </a:r>
            <a:r>
              <a:rPr lang="en-US" sz="1200" kern="1200" dirty="0">
                <a:solidFill>
                  <a:schemeClr val="tx1"/>
                </a:solidFill>
                <a:effectLst/>
                <a:latin typeface="+mn-lt"/>
                <a:ea typeface="+mn-ea"/>
                <a:cs typeface="+mn-cs"/>
              </a:rPr>
              <a:t> stress field extracted from the creep simulation at </a:t>
            </a:r>
            <a:r>
              <a:rPr lang="el-GR" sz="1200" kern="1200" dirty="0">
                <a:solidFill>
                  <a:schemeClr val="tx1"/>
                </a:solidFill>
                <a:effectLst/>
                <a:latin typeface="+mn-lt"/>
                <a:ea typeface="+mn-ea"/>
                <a:cs typeface="+mn-cs"/>
              </a:rPr>
              <a:t>ε</a:t>
            </a:r>
            <a:r>
              <a:rPr lang="en-US" sz="1200" i="1" kern="1200" baseline="-25000" dirty="0">
                <a:solidFill>
                  <a:schemeClr val="tx1"/>
                </a:solidFill>
                <a:effectLst/>
                <a:latin typeface="+mn-lt"/>
                <a:ea typeface="+mn-ea"/>
                <a:cs typeface="+mn-cs"/>
              </a:rPr>
              <a:t>xx</a:t>
            </a:r>
            <a:r>
              <a:rPr lang="en-US" sz="1200" kern="1200" dirty="0">
                <a:solidFill>
                  <a:schemeClr val="tx1"/>
                </a:solidFill>
                <a:effectLst/>
                <a:latin typeface="+mn-lt"/>
                <a:ea typeface="+mn-ea"/>
                <a:cs typeface="+mn-cs"/>
              </a:rPr>
              <a:t> = 0.045%. (</a:t>
            </a:r>
            <a:r>
              <a:rPr lang="en-US" sz="1200" b="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Detail of the dislocation microstructure shown in (C). Black (purple) symbols indicate the dislocations with [100] ([010]) Burgers vector, whereas plus (cross) symbols are used to denote the positive (negative) sign of their Burgers vector.</a:t>
            </a:r>
          </a:p>
          <a:p>
            <a:br>
              <a:rPr lang="en-US" sz="1200" b="1" u="none" strike="noStrike" kern="1200" dirty="0">
                <a:solidFill>
                  <a:schemeClr val="tx1"/>
                </a:solidFill>
                <a:effectLst/>
                <a:latin typeface="+mn-lt"/>
                <a:ea typeface="+mn-ea"/>
                <a:cs typeface="+mn-cs"/>
                <a:hlinkClick r:id="rId3" tooltip="Comparison between the strain rates obtained by pure climb creep and by diffusion creep. Strain rate values resulting from diffusion creep are calculated (see Supplementary Materials) for the Coble (blue dotted lines) and the NH (“N-H,” black and gray dashed lines) for two grain sizes: 0.10 and 10 mm. They are compared to strain rates resulting from pure climb creep (red symbols) calculated as shown in Fig. 3 for dislocation densities (ρo) ranging from 108 to 1012 m−2. For grain sizes larger than ca. 0.1 mm, pure climb creep is a more efficient strain-producing mechanism than diffusion creep."/>
              </a:rPr>
            </a:br>
            <a:endParaRPr lang="en-US" dirty="0">
              <a:effectLst/>
            </a:endParaRPr>
          </a:p>
        </p:txBody>
      </p:sp>
      <p:sp>
        <p:nvSpPr>
          <p:cNvPr id="4" name="Slide Number Placeholder 3"/>
          <p:cNvSpPr>
            <a:spLocks noGrp="1"/>
          </p:cNvSpPr>
          <p:nvPr>
            <p:ph type="sldNum" sz="quarter" idx="5"/>
          </p:nvPr>
        </p:nvSpPr>
        <p:spPr/>
        <p:txBody>
          <a:bodyPr/>
          <a:lstStyle/>
          <a:p>
            <a:fld id="{1591A85E-F885-0049-9AEA-7145E3A20BB1}" type="slidenum">
              <a:rPr lang="en-US" smtClean="0"/>
              <a:t>16</a:t>
            </a:fld>
            <a:endParaRPr lang="en-US"/>
          </a:p>
        </p:txBody>
      </p:sp>
    </p:spTree>
    <p:extLst>
      <p:ext uri="{BB962C8B-B14F-4D97-AF65-F5344CB8AC3E}">
        <p14:creationId xmlns:p14="http://schemas.microsoft.com/office/powerpoint/2010/main" val="3624271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29</a:t>
            </a:fld>
            <a:endParaRPr lang="en-US"/>
          </a:p>
        </p:txBody>
      </p:sp>
    </p:spTree>
    <p:extLst>
      <p:ext uri="{BB962C8B-B14F-4D97-AF65-F5344CB8AC3E}">
        <p14:creationId xmlns:p14="http://schemas.microsoft.com/office/powerpoint/2010/main" val="348695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30</a:t>
            </a:fld>
            <a:endParaRPr lang="en-US"/>
          </a:p>
        </p:txBody>
      </p:sp>
    </p:spTree>
    <p:extLst>
      <p:ext uri="{BB962C8B-B14F-4D97-AF65-F5344CB8AC3E}">
        <p14:creationId xmlns:p14="http://schemas.microsoft.com/office/powerpoint/2010/main" val="227090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31</a:t>
            </a:fld>
            <a:endParaRPr lang="en-US"/>
          </a:p>
        </p:txBody>
      </p:sp>
    </p:spTree>
    <p:extLst>
      <p:ext uri="{BB962C8B-B14F-4D97-AF65-F5344CB8AC3E}">
        <p14:creationId xmlns:p14="http://schemas.microsoft.com/office/powerpoint/2010/main" val="251065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805672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98245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309761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42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713204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61442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FC319-B02D-9547-9FEE-1E5B60ED5A1C}" type="datetimeFigureOut">
              <a:rPr lang="en-US" smtClean="0"/>
              <a:t>12/30/21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35048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FC319-B02D-9547-9FEE-1E5B60ED5A1C}" type="datetimeFigureOut">
              <a:rPr lang="en-US" smtClean="0"/>
              <a:t>12/30/21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0753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FC319-B02D-9547-9FEE-1E5B60ED5A1C}" type="datetimeFigureOut">
              <a:rPr lang="en-US" smtClean="0"/>
              <a:t>12/30/21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02737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71719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4567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3FC319-B02D-9547-9FEE-1E5B60ED5A1C}" type="datetimeFigureOut">
              <a:rPr lang="en-US" smtClean="0"/>
              <a:t>12/30/21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46A6D-2882-084A-A10E-44A5B3A41721}" type="slidenum">
              <a:rPr lang="en-US" smtClean="0"/>
              <a:t>‹#›</a:t>
            </a:fld>
            <a:endParaRPr lang="en-US"/>
          </a:p>
        </p:txBody>
      </p:sp>
    </p:spTree>
    <p:extLst>
      <p:ext uri="{BB962C8B-B14F-4D97-AF65-F5344CB8AC3E}">
        <p14:creationId xmlns:p14="http://schemas.microsoft.com/office/powerpoint/2010/main" val="26693193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aholt@rsmas.miami.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xml"/><Relationship Id="rId1" Type="http://schemas.openxmlformats.org/officeDocument/2006/relationships/video" Target="https://www.youtube.com/embed/t_d35KYh6aI?feature=oembe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aholt@rsmas.miami.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eps.mcgill.ca/~courses/c510/%5BTurcotte_D.L.,_Schubert_G.%5D_Geodynamics(Bookos.org).pdf" TargetMode="Externa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www-udc.ig.utexas.edu/external/becker/preprints/tectonic_geodynamics_draft.pdf"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08722-D35B-824F-B3F7-507B0CCDC898}"/>
              </a:ext>
            </a:extLst>
          </p:cNvPr>
          <p:cNvSpPr txBox="1"/>
          <p:nvPr/>
        </p:nvSpPr>
        <p:spPr>
          <a:xfrm>
            <a:off x="756745" y="1723697"/>
            <a:ext cx="7598979" cy="2277547"/>
          </a:xfrm>
          <a:prstGeom prst="rect">
            <a:avLst/>
          </a:prstGeom>
          <a:noFill/>
        </p:spPr>
        <p:txBody>
          <a:bodyPr wrap="square" rtlCol="0">
            <a:spAutoFit/>
          </a:bodyPr>
          <a:lstStyle/>
          <a:p>
            <a:pPr algn="ctr"/>
            <a:r>
              <a:rPr lang="en-US" sz="3500" dirty="0">
                <a:latin typeface="Segoe UI Symbol" panose="020B0502040204020203" pitchFamily="34" charset="0"/>
                <a:ea typeface="Segoe UI Symbol" panose="020B0502040204020203" pitchFamily="34" charset="0"/>
              </a:rPr>
              <a:t>MGS 723: Geodynamics</a:t>
            </a:r>
          </a:p>
          <a:p>
            <a:pPr algn="ctr"/>
            <a:endParaRPr lang="en-US" sz="1000" dirty="0">
              <a:latin typeface="Segoe UI Symbol" panose="020B0502040204020203" pitchFamily="34" charset="0"/>
              <a:ea typeface="Segoe UI Symbol" panose="020B0502040204020203" pitchFamily="34" charset="0"/>
            </a:endParaRPr>
          </a:p>
          <a:p>
            <a:pPr algn="ctr"/>
            <a:endParaRPr lang="en-US" sz="1000" dirty="0">
              <a:latin typeface="Segoe UI Symbol" panose="020B0502040204020203" pitchFamily="34" charset="0"/>
              <a:ea typeface="Segoe UI Symbol" panose="020B0502040204020203" pitchFamily="34" charset="0"/>
            </a:endParaRPr>
          </a:p>
          <a:p>
            <a:pPr algn="ctr"/>
            <a:r>
              <a:rPr lang="en-US" sz="2900" dirty="0">
                <a:latin typeface="Segoe UI Symbol" panose="020B0502040204020203" pitchFamily="34" charset="0"/>
                <a:ea typeface="Segoe UI Symbol" panose="020B0502040204020203" pitchFamily="34" charset="0"/>
              </a:rPr>
              <a:t>Fall 2021</a:t>
            </a:r>
          </a:p>
          <a:p>
            <a:pPr algn="ctr"/>
            <a:r>
              <a:rPr lang="en-US" sz="2900" dirty="0">
                <a:latin typeface="Segoe UI Symbol" panose="020B0502040204020203" pitchFamily="34" charset="0"/>
                <a:ea typeface="Segoe UI Symbol" panose="020B0502040204020203" pitchFamily="34" charset="0"/>
              </a:rPr>
              <a:t>Instructor: Adam F Holt</a:t>
            </a:r>
          </a:p>
          <a:p>
            <a:pPr algn="ctr"/>
            <a:endParaRPr lang="en-US" sz="29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7539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What is </a:t>
            </a:r>
            <a:r>
              <a:rPr lang="en-US" sz="2900" u="sng" dirty="0">
                <a:latin typeface="Segoe UI Symbol" panose="020B0502040204020203" pitchFamily="34" charset="0"/>
                <a:ea typeface="Segoe UI Symbol" panose="020B0502040204020203" pitchFamily="34" charset="0"/>
              </a:rPr>
              <a:t>Geodynamics</a:t>
            </a:r>
            <a:r>
              <a:rPr lang="en-US" sz="2900" dirty="0">
                <a:latin typeface="Segoe UI Symbol" panose="020B0502040204020203" pitchFamily="34" charset="0"/>
                <a:ea typeface="Segoe UI Symbol" panose="020B0502040204020203" pitchFamily="34" charset="0"/>
              </a:rPr>
              <a:t>?</a:t>
            </a:r>
          </a:p>
        </p:txBody>
      </p:sp>
      <p:sp>
        <p:nvSpPr>
          <p:cNvPr id="7" name="TextBox 6">
            <a:extLst>
              <a:ext uri="{FF2B5EF4-FFF2-40B4-BE49-F238E27FC236}">
                <a16:creationId xmlns:a16="http://schemas.microsoft.com/office/drawing/2014/main" id="{E37ECBAC-0782-1141-A462-B116F78A3B7E}"/>
              </a:ext>
            </a:extLst>
          </p:cNvPr>
          <p:cNvSpPr txBox="1"/>
          <p:nvPr/>
        </p:nvSpPr>
        <p:spPr>
          <a:xfrm>
            <a:off x="0" y="924429"/>
            <a:ext cx="9144000" cy="492443"/>
          </a:xfrm>
          <a:prstGeom prst="rect">
            <a:avLst/>
          </a:prstGeom>
          <a:noFill/>
        </p:spPr>
        <p:txBody>
          <a:bodyPr wrap="square" rtlCol="0">
            <a:spAutoFit/>
          </a:bodyPr>
          <a:lstStyle/>
          <a:p>
            <a:pPr algn="ctr"/>
            <a:r>
              <a:rPr lang="en-US" sz="2500" u="sng" dirty="0">
                <a:latin typeface="Segoe UI Symbol" panose="020B0502040204020203" pitchFamily="34" charset="0"/>
                <a:ea typeface="Segoe UI Symbol" panose="020B0502040204020203" pitchFamily="34" charset="0"/>
              </a:rPr>
              <a:t>Dynamics</a:t>
            </a:r>
            <a:r>
              <a:rPr lang="en-US" sz="2500" dirty="0">
                <a:latin typeface="Segoe UI Symbol" panose="020B0502040204020203" pitchFamily="34" charset="0"/>
                <a:ea typeface="Segoe UI Symbol" panose="020B0502040204020203" pitchFamily="34" charset="0"/>
              </a:rPr>
              <a:t> of the Earth</a:t>
            </a:r>
          </a:p>
        </p:txBody>
      </p:sp>
      <p:sp>
        <p:nvSpPr>
          <p:cNvPr id="5" name="TextBox 4">
            <a:extLst>
              <a:ext uri="{FF2B5EF4-FFF2-40B4-BE49-F238E27FC236}">
                <a16:creationId xmlns:a16="http://schemas.microsoft.com/office/drawing/2014/main" id="{289522C1-441E-744D-9DBC-9B19B5FBF9CC}"/>
              </a:ext>
            </a:extLst>
          </p:cNvPr>
          <p:cNvSpPr txBox="1"/>
          <p:nvPr/>
        </p:nvSpPr>
        <p:spPr>
          <a:xfrm>
            <a:off x="0" y="1908102"/>
            <a:ext cx="9144000" cy="492443"/>
          </a:xfrm>
          <a:prstGeom prst="rect">
            <a:avLst/>
          </a:prstGeom>
          <a:noFill/>
        </p:spPr>
        <p:txBody>
          <a:bodyPr wrap="square" rtlCol="0">
            <a:spAutoFit/>
          </a:bodyPr>
          <a:lstStyle/>
          <a:p>
            <a:pPr algn="ctr"/>
            <a:r>
              <a:rPr lang="en-US" sz="2500" dirty="0">
                <a:latin typeface="Segoe UI Symbol" panose="020B0502040204020203" pitchFamily="34" charset="0"/>
                <a:ea typeface="Segoe UI Symbol" panose="020B0502040204020203" pitchFamily="34" charset="0"/>
              </a:rPr>
              <a:t>The motion of bodies under the action of forces.</a:t>
            </a:r>
          </a:p>
        </p:txBody>
      </p:sp>
      <p:sp>
        <p:nvSpPr>
          <p:cNvPr id="4" name="Down Arrow 3">
            <a:extLst>
              <a:ext uri="{FF2B5EF4-FFF2-40B4-BE49-F238E27FC236}">
                <a16:creationId xmlns:a16="http://schemas.microsoft.com/office/drawing/2014/main" id="{B76F1550-9785-6B47-96FC-B8B75BB93444}"/>
              </a:ext>
            </a:extLst>
          </p:cNvPr>
          <p:cNvSpPr/>
          <p:nvPr/>
        </p:nvSpPr>
        <p:spPr>
          <a:xfrm>
            <a:off x="4132613" y="595876"/>
            <a:ext cx="1151906" cy="271286"/>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5924D184-27AE-8D4E-B3B6-81FE1C2C4484}"/>
              </a:ext>
            </a:extLst>
          </p:cNvPr>
          <p:cNvSpPr/>
          <p:nvPr/>
        </p:nvSpPr>
        <p:spPr>
          <a:xfrm>
            <a:off x="3099460" y="1526844"/>
            <a:ext cx="1151906" cy="357508"/>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980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What is </a:t>
            </a:r>
            <a:r>
              <a:rPr lang="en-US" sz="2900" u="sng" dirty="0">
                <a:latin typeface="Segoe UI Symbol" panose="020B0502040204020203" pitchFamily="34" charset="0"/>
                <a:ea typeface="Segoe UI Symbol" panose="020B0502040204020203" pitchFamily="34" charset="0"/>
              </a:rPr>
              <a:t>Geodynamics</a:t>
            </a:r>
            <a:r>
              <a:rPr lang="en-US" sz="2900" dirty="0">
                <a:latin typeface="Segoe UI Symbol" panose="020B0502040204020203" pitchFamily="34" charset="0"/>
                <a:ea typeface="Segoe UI Symbol" panose="020B0502040204020203" pitchFamily="34" charset="0"/>
              </a:rPr>
              <a:t>?</a:t>
            </a:r>
          </a:p>
        </p:txBody>
      </p:sp>
      <p:sp>
        <p:nvSpPr>
          <p:cNvPr id="7" name="TextBox 6">
            <a:extLst>
              <a:ext uri="{FF2B5EF4-FFF2-40B4-BE49-F238E27FC236}">
                <a16:creationId xmlns:a16="http://schemas.microsoft.com/office/drawing/2014/main" id="{E37ECBAC-0782-1141-A462-B116F78A3B7E}"/>
              </a:ext>
            </a:extLst>
          </p:cNvPr>
          <p:cNvSpPr txBox="1"/>
          <p:nvPr/>
        </p:nvSpPr>
        <p:spPr>
          <a:xfrm>
            <a:off x="0" y="924429"/>
            <a:ext cx="9144000" cy="492443"/>
          </a:xfrm>
          <a:prstGeom prst="rect">
            <a:avLst/>
          </a:prstGeom>
          <a:noFill/>
        </p:spPr>
        <p:txBody>
          <a:bodyPr wrap="square" rtlCol="0">
            <a:spAutoFit/>
          </a:bodyPr>
          <a:lstStyle/>
          <a:p>
            <a:pPr algn="ctr"/>
            <a:r>
              <a:rPr lang="en-US" sz="2500" u="sng" dirty="0">
                <a:latin typeface="Segoe UI Symbol" panose="020B0502040204020203" pitchFamily="34" charset="0"/>
                <a:ea typeface="Segoe UI Symbol" panose="020B0502040204020203" pitchFamily="34" charset="0"/>
              </a:rPr>
              <a:t>Dynamics</a:t>
            </a:r>
            <a:r>
              <a:rPr lang="en-US" sz="2500" dirty="0">
                <a:latin typeface="Segoe UI Symbol" panose="020B0502040204020203" pitchFamily="34" charset="0"/>
                <a:ea typeface="Segoe UI Symbol" panose="020B0502040204020203" pitchFamily="34" charset="0"/>
              </a:rPr>
              <a:t> of the Earth</a:t>
            </a:r>
          </a:p>
        </p:txBody>
      </p:sp>
      <p:sp>
        <p:nvSpPr>
          <p:cNvPr id="5" name="TextBox 4">
            <a:extLst>
              <a:ext uri="{FF2B5EF4-FFF2-40B4-BE49-F238E27FC236}">
                <a16:creationId xmlns:a16="http://schemas.microsoft.com/office/drawing/2014/main" id="{289522C1-441E-744D-9DBC-9B19B5FBF9CC}"/>
              </a:ext>
            </a:extLst>
          </p:cNvPr>
          <p:cNvSpPr txBox="1"/>
          <p:nvPr/>
        </p:nvSpPr>
        <p:spPr>
          <a:xfrm>
            <a:off x="0" y="1908102"/>
            <a:ext cx="9144000" cy="492443"/>
          </a:xfrm>
          <a:prstGeom prst="rect">
            <a:avLst/>
          </a:prstGeom>
          <a:noFill/>
        </p:spPr>
        <p:txBody>
          <a:bodyPr wrap="square" rtlCol="0">
            <a:spAutoFit/>
          </a:bodyPr>
          <a:lstStyle/>
          <a:p>
            <a:pPr algn="ctr"/>
            <a:r>
              <a:rPr lang="en-US" sz="2500" dirty="0">
                <a:latin typeface="Segoe UI Symbol" panose="020B0502040204020203" pitchFamily="34" charset="0"/>
                <a:ea typeface="Segoe UI Symbol" panose="020B0502040204020203" pitchFamily="34" charset="0"/>
              </a:rPr>
              <a:t>The motion of bodies under the action of forces.</a:t>
            </a:r>
          </a:p>
        </p:txBody>
      </p:sp>
      <p:sp>
        <p:nvSpPr>
          <p:cNvPr id="4" name="Down Arrow 3">
            <a:extLst>
              <a:ext uri="{FF2B5EF4-FFF2-40B4-BE49-F238E27FC236}">
                <a16:creationId xmlns:a16="http://schemas.microsoft.com/office/drawing/2014/main" id="{B76F1550-9785-6B47-96FC-B8B75BB93444}"/>
              </a:ext>
            </a:extLst>
          </p:cNvPr>
          <p:cNvSpPr/>
          <p:nvPr/>
        </p:nvSpPr>
        <p:spPr>
          <a:xfrm>
            <a:off x="4132613" y="595876"/>
            <a:ext cx="1151906" cy="271286"/>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5924D184-27AE-8D4E-B3B6-81FE1C2C4484}"/>
              </a:ext>
            </a:extLst>
          </p:cNvPr>
          <p:cNvSpPr/>
          <p:nvPr/>
        </p:nvSpPr>
        <p:spPr>
          <a:xfrm>
            <a:off x="3099460" y="1526844"/>
            <a:ext cx="1151906" cy="357508"/>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008778-453F-BD40-9E80-BD39A145B817}"/>
              </a:ext>
            </a:extLst>
          </p:cNvPr>
          <p:cNvSpPr txBox="1"/>
          <p:nvPr/>
        </p:nvSpPr>
        <p:spPr>
          <a:xfrm>
            <a:off x="272146" y="3533044"/>
            <a:ext cx="8635340" cy="1138773"/>
          </a:xfrm>
          <a:prstGeom prst="rect">
            <a:avLst/>
          </a:prstGeom>
          <a:noFill/>
        </p:spPr>
        <p:txBody>
          <a:bodyPr wrap="square" rtlCol="0">
            <a:spAutoFit/>
          </a:bodyPr>
          <a:lstStyle/>
          <a:p>
            <a:pPr algn="ctr"/>
            <a:r>
              <a:rPr lang="en-US" sz="3400" dirty="0">
                <a:latin typeface="Segoe UI Symbol" panose="020B0502040204020203" pitchFamily="34" charset="0"/>
                <a:ea typeface="Segoe UI Symbol" panose="020B0502040204020203" pitchFamily="34" charset="0"/>
              </a:rPr>
              <a:t>Figuring out the forces that shape motions and deformations on Earth! </a:t>
            </a:r>
          </a:p>
        </p:txBody>
      </p:sp>
      <p:sp>
        <p:nvSpPr>
          <p:cNvPr id="2" name="Rectangle 1">
            <a:extLst>
              <a:ext uri="{FF2B5EF4-FFF2-40B4-BE49-F238E27FC236}">
                <a16:creationId xmlns:a16="http://schemas.microsoft.com/office/drawing/2014/main" id="{B0C40E9C-B228-FD40-80FC-336D21C2FDEE}"/>
              </a:ext>
            </a:extLst>
          </p:cNvPr>
          <p:cNvSpPr/>
          <p:nvPr/>
        </p:nvSpPr>
        <p:spPr>
          <a:xfrm>
            <a:off x="0" y="538609"/>
            <a:ext cx="9025247" cy="2073962"/>
          </a:xfrm>
          <a:prstGeom prst="rect">
            <a:avLst/>
          </a:prstGeom>
          <a:solidFill>
            <a:schemeClr val="bg1">
              <a:alpha val="83051"/>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368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Many relevant types and scales of Earth deformation</a:t>
            </a:r>
          </a:p>
        </p:txBody>
      </p:sp>
      <p:sp>
        <p:nvSpPr>
          <p:cNvPr id="4" name="TextBox 3">
            <a:extLst>
              <a:ext uri="{FF2B5EF4-FFF2-40B4-BE49-F238E27FC236}">
                <a16:creationId xmlns:a16="http://schemas.microsoft.com/office/drawing/2014/main" id="{43680F6A-559A-4E44-B895-F20A3F59FDDA}"/>
              </a:ext>
            </a:extLst>
          </p:cNvPr>
          <p:cNvSpPr txBox="1"/>
          <p:nvPr/>
        </p:nvSpPr>
        <p:spPr>
          <a:xfrm>
            <a:off x="-3410607" y="656897"/>
            <a:ext cx="9144000" cy="400110"/>
          </a:xfrm>
          <a:prstGeom prst="rect">
            <a:avLst/>
          </a:prstGeom>
          <a:noFill/>
        </p:spPr>
        <p:txBody>
          <a:bodyPr wrap="square" rtlCol="0">
            <a:spAutoFit/>
          </a:bodyPr>
          <a:lstStyle/>
          <a:p>
            <a:pPr algn="ctr"/>
            <a:r>
              <a:rPr lang="en-US" sz="2000" b="1" dirty="0">
                <a:solidFill>
                  <a:srgbClr val="FF0000"/>
                </a:solidFill>
                <a:latin typeface="Segoe UI Symbol" panose="020B0502040204020203" pitchFamily="34" charset="0"/>
                <a:ea typeface="Segoe UI Symbol" panose="020B0502040204020203" pitchFamily="34" charset="0"/>
              </a:rPr>
              <a:t>e.g., topography</a:t>
            </a:r>
          </a:p>
        </p:txBody>
      </p:sp>
      <p:pic>
        <p:nvPicPr>
          <p:cNvPr id="5" name="Picture 4" descr="Map&#10;&#10;Description automatically generated">
            <a:extLst>
              <a:ext uri="{FF2B5EF4-FFF2-40B4-BE49-F238E27FC236}">
                <a16:creationId xmlns:a16="http://schemas.microsoft.com/office/drawing/2014/main" id="{1EA47720-2A83-7844-8F8F-AE13FAEE576C}"/>
              </a:ext>
            </a:extLst>
          </p:cNvPr>
          <p:cNvPicPr>
            <a:picLocks noChangeAspect="1"/>
          </p:cNvPicPr>
          <p:nvPr/>
        </p:nvPicPr>
        <p:blipFill>
          <a:blip r:embed="rId2"/>
          <a:stretch>
            <a:fillRect/>
          </a:stretch>
        </p:blipFill>
        <p:spPr>
          <a:xfrm>
            <a:off x="0" y="1057007"/>
            <a:ext cx="5576784" cy="2581319"/>
          </a:xfrm>
          <a:prstGeom prst="rect">
            <a:avLst/>
          </a:prstGeom>
        </p:spPr>
      </p:pic>
      <p:sp>
        <p:nvSpPr>
          <p:cNvPr id="9" name="Rectangle 8">
            <a:extLst>
              <a:ext uri="{FF2B5EF4-FFF2-40B4-BE49-F238E27FC236}">
                <a16:creationId xmlns:a16="http://schemas.microsoft.com/office/drawing/2014/main" id="{ECD8AC58-2925-704A-9AC8-413FDDD01BA1}"/>
              </a:ext>
            </a:extLst>
          </p:cNvPr>
          <p:cNvSpPr/>
          <p:nvPr/>
        </p:nvSpPr>
        <p:spPr>
          <a:xfrm>
            <a:off x="0" y="1057007"/>
            <a:ext cx="463771" cy="200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D7E1BBC-8E6A-B642-89A4-E744A98A290E}"/>
              </a:ext>
            </a:extLst>
          </p:cNvPr>
          <p:cNvSpPr/>
          <p:nvPr/>
        </p:nvSpPr>
        <p:spPr>
          <a:xfrm>
            <a:off x="51893" y="3729778"/>
            <a:ext cx="3899997" cy="190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5DBFE62-2A96-AC41-8609-DAF2C6F23CCC}"/>
              </a:ext>
            </a:extLst>
          </p:cNvPr>
          <p:cNvSpPr/>
          <p:nvPr/>
        </p:nvSpPr>
        <p:spPr>
          <a:xfrm>
            <a:off x="199697" y="6266773"/>
            <a:ext cx="961696"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99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Many relevant types and scales of Earth deformation</a:t>
            </a:r>
          </a:p>
        </p:txBody>
      </p:sp>
      <p:sp>
        <p:nvSpPr>
          <p:cNvPr id="4" name="TextBox 3">
            <a:extLst>
              <a:ext uri="{FF2B5EF4-FFF2-40B4-BE49-F238E27FC236}">
                <a16:creationId xmlns:a16="http://schemas.microsoft.com/office/drawing/2014/main" id="{43680F6A-559A-4E44-B895-F20A3F59FDDA}"/>
              </a:ext>
            </a:extLst>
          </p:cNvPr>
          <p:cNvSpPr txBox="1"/>
          <p:nvPr/>
        </p:nvSpPr>
        <p:spPr>
          <a:xfrm>
            <a:off x="-3410607" y="656897"/>
            <a:ext cx="9144000" cy="400110"/>
          </a:xfrm>
          <a:prstGeom prst="rect">
            <a:avLst/>
          </a:prstGeom>
          <a:noFill/>
        </p:spPr>
        <p:txBody>
          <a:bodyPr wrap="square" rtlCol="0">
            <a:spAutoFit/>
          </a:bodyPr>
          <a:lstStyle/>
          <a:p>
            <a:pPr algn="ctr"/>
            <a:r>
              <a:rPr lang="en-US" sz="2000" b="1" dirty="0">
                <a:solidFill>
                  <a:srgbClr val="FF0000"/>
                </a:solidFill>
                <a:latin typeface="Segoe UI Symbol" panose="020B0502040204020203" pitchFamily="34" charset="0"/>
                <a:ea typeface="Segoe UI Symbol" panose="020B0502040204020203" pitchFamily="34" charset="0"/>
              </a:rPr>
              <a:t>e.g., topography</a:t>
            </a:r>
          </a:p>
        </p:txBody>
      </p:sp>
      <p:pic>
        <p:nvPicPr>
          <p:cNvPr id="5" name="Picture 4" descr="Map&#10;&#10;Description automatically generated">
            <a:extLst>
              <a:ext uri="{FF2B5EF4-FFF2-40B4-BE49-F238E27FC236}">
                <a16:creationId xmlns:a16="http://schemas.microsoft.com/office/drawing/2014/main" id="{1EA47720-2A83-7844-8F8F-AE13FAEE576C}"/>
              </a:ext>
            </a:extLst>
          </p:cNvPr>
          <p:cNvPicPr>
            <a:picLocks noChangeAspect="1"/>
          </p:cNvPicPr>
          <p:nvPr/>
        </p:nvPicPr>
        <p:blipFill>
          <a:blip r:embed="rId2"/>
          <a:stretch>
            <a:fillRect/>
          </a:stretch>
        </p:blipFill>
        <p:spPr>
          <a:xfrm>
            <a:off x="0" y="1057007"/>
            <a:ext cx="5576784" cy="2581319"/>
          </a:xfrm>
          <a:prstGeom prst="rect">
            <a:avLst/>
          </a:prstGeom>
        </p:spPr>
      </p:pic>
      <p:pic>
        <p:nvPicPr>
          <p:cNvPr id="7" name="Picture 6" descr="A picture containing surface chart&#10;&#10;Description automatically generated">
            <a:extLst>
              <a:ext uri="{FF2B5EF4-FFF2-40B4-BE49-F238E27FC236}">
                <a16:creationId xmlns:a16="http://schemas.microsoft.com/office/drawing/2014/main" id="{CE59A1EA-0FA0-B14E-AF52-3147318EF8B4}"/>
              </a:ext>
            </a:extLst>
          </p:cNvPr>
          <p:cNvPicPr>
            <a:picLocks noChangeAspect="1"/>
          </p:cNvPicPr>
          <p:nvPr/>
        </p:nvPicPr>
        <p:blipFill>
          <a:blip r:embed="rId3"/>
          <a:stretch>
            <a:fillRect/>
          </a:stretch>
        </p:blipFill>
        <p:spPr>
          <a:xfrm>
            <a:off x="3112377" y="2296569"/>
            <a:ext cx="5747844" cy="2920089"/>
          </a:xfrm>
          <a:prstGeom prst="rect">
            <a:avLst/>
          </a:prstGeom>
        </p:spPr>
      </p:pic>
      <p:sp>
        <p:nvSpPr>
          <p:cNvPr id="8" name="TextBox 7">
            <a:extLst>
              <a:ext uri="{FF2B5EF4-FFF2-40B4-BE49-F238E27FC236}">
                <a16:creationId xmlns:a16="http://schemas.microsoft.com/office/drawing/2014/main" id="{49F173F9-BDA5-2A4A-979D-E5570FB83B6E}"/>
              </a:ext>
            </a:extLst>
          </p:cNvPr>
          <p:cNvSpPr txBox="1"/>
          <p:nvPr/>
        </p:nvSpPr>
        <p:spPr>
          <a:xfrm>
            <a:off x="2007475" y="2147611"/>
            <a:ext cx="9144000" cy="400110"/>
          </a:xfrm>
          <a:prstGeom prst="rect">
            <a:avLst/>
          </a:prstGeom>
          <a:noFill/>
        </p:spPr>
        <p:txBody>
          <a:bodyPr wrap="square" rtlCol="0">
            <a:spAutoFit/>
          </a:bodyPr>
          <a:lstStyle/>
          <a:p>
            <a:pPr algn="ctr"/>
            <a:r>
              <a:rPr lang="en-US" sz="2000" b="1" dirty="0">
                <a:solidFill>
                  <a:srgbClr val="FF0000"/>
                </a:solidFill>
                <a:latin typeface="Segoe UI Symbol" panose="020B0502040204020203" pitchFamily="34" charset="0"/>
                <a:ea typeface="Segoe UI Symbol" panose="020B0502040204020203" pitchFamily="34" charset="0"/>
              </a:rPr>
              <a:t>tomography</a:t>
            </a:r>
          </a:p>
        </p:txBody>
      </p:sp>
      <p:sp>
        <p:nvSpPr>
          <p:cNvPr id="9" name="Rectangle 8">
            <a:extLst>
              <a:ext uri="{FF2B5EF4-FFF2-40B4-BE49-F238E27FC236}">
                <a16:creationId xmlns:a16="http://schemas.microsoft.com/office/drawing/2014/main" id="{ECD8AC58-2925-704A-9AC8-413FDDD01BA1}"/>
              </a:ext>
            </a:extLst>
          </p:cNvPr>
          <p:cNvSpPr/>
          <p:nvPr/>
        </p:nvSpPr>
        <p:spPr>
          <a:xfrm>
            <a:off x="0" y="1057007"/>
            <a:ext cx="463771" cy="200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5DBFE62-2A96-AC41-8609-DAF2C6F23CCC}"/>
              </a:ext>
            </a:extLst>
          </p:cNvPr>
          <p:cNvSpPr/>
          <p:nvPr/>
        </p:nvSpPr>
        <p:spPr>
          <a:xfrm>
            <a:off x="199697" y="6266773"/>
            <a:ext cx="961696"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Map&#10;&#10;Description automatically generated">
            <a:extLst>
              <a:ext uri="{FF2B5EF4-FFF2-40B4-BE49-F238E27FC236}">
                <a16:creationId xmlns:a16="http://schemas.microsoft.com/office/drawing/2014/main" id="{9CB185FD-7C4F-4B4E-98C6-65AD7AC07638}"/>
              </a:ext>
            </a:extLst>
          </p:cNvPr>
          <p:cNvPicPr>
            <a:picLocks noChangeAspect="1"/>
          </p:cNvPicPr>
          <p:nvPr/>
        </p:nvPicPr>
        <p:blipFill>
          <a:blip r:embed="rId4"/>
          <a:stretch>
            <a:fillRect/>
          </a:stretch>
        </p:blipFill>
        <p:spPr>
          <a:xfrm>
            <a:off x="1085183" y="2296569"/>
            <a:ext cx="2140567" cy="3821502"/>
          </a:xfrm>
          <a:prstGeom prst="rect">
            <a:avLst/>
          </a:prstGeom>
        </p:spPr>
      </p:pic>
    </p:spTree>
    <p:extLst>
      <p:ext uri="{BB962C8B-B14F-4D97-AF65-F5344CB8AC3E}">
        <p14:creationId xmlns:p14="http://schemas.microsoft.com/office/powerpoint/2010/main" val="3882002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Many relevant types and scales of Earth deformation</a:t>
            </a:r>
          </a:p>
        </p:txBody>
      </p:sp>
      <p:sp>
        <p:nvSpPr>
          <p:cNvPr id="4" name="TextBox 3">
            <a:extLst>
              <a:ext uri="{FF2B5EF4-FFF2-40B4-BE49-F238E27FC236}">
                <a16:creationId xmlns:a16="http://schemas.microsoft.com/office/drawing/2014/main" id="{43680F6A-559A-4E44-B895-F20A3F59FDDA}"/>
              </a:ext>
            </a:extLst>
          </p:cNvPr>
          <p:cNvSpPr txBox="1"/>
          <p:nvPr/>
        </p:nvSpPr>
        <p:spPr>
          <a:xfrm>
            <a:off x="-3410607" y="656897"/>
            <a:ext cx="9144000" cy="400110"/>
          </a:xfrm>
          <a:prstGeom prst="rect">
            <a:avLst/>
          </a:prstGeom>
          <a:noFill/>
        </p:spPr>
        <p:txBody>
          <a:bodyPr wrap="square" rtlCol="0">
            <a:spAutoFit/>
          </a:bodyPr>
          <a:lstStyle/>
          <a:p>
            <a:pPr algn="ctr"/>
            <a:r>
              <a:rPr lang="en-US" sz="2000" b="1" dirty="0">
                <a:solidFill>
                  <a:srgbClr val="FF0000"/>
                </a:solidFill>
                <a:latin typeface="Segoe UI Symbol" panose="020B0502040204020203" pitchFamily="34" charset="0"/>
                <a:ea typeface="Segoe UI Symbol" panose="020B0502040204020203" pitchFamily="34" charset="0"/>
              </a:rPr>
              <a:t>e.g., topography</a:t>
            </a:r>
          </a:p>
        </p:txBody>
      </p:sp>
      <p:pic>
        <p:nvPicPr>
          <p:cNvPr id="5" name="Picture 4" descr="Map&#10;&#10;Description automatically generated">
            <a:extLst>
              <a:ext uri="{FF2B5EF4-FFF2-40B4-BE49-F238E27FC236}">
                <a16:creationId xmlns:a16="http://schemas.microsoft.com/office/drawing/2014/main" id="{1EA47720-2A83-7844-8F8F-AE13FAEE576C}"/>
              </a:ext>
            </a:extLst>
          </p:cNvPr>
          <p:cNvPicPr>
            <a:picLocks noChangeAspect="1"/>
          </p:cNvPicPr>
          <p:nvPr/>
        </p:nvPicPr>
        <p:blipFill>
          <a:blip r:embed="rId2"/>
          <a:stretch>
            <a:fillRect/>
          </a:stretch>
        </p:blipFill>
        <p:spPr>
          <a:xfrm>
            <a:off x="0" y="1057007"/>
            <a:ext cx="5576784" cy="2581319"/>
          </a:xfrm>
          <a:prstGeom prst="rect">
            <a:avLst/>
          </a:prstGeom>
        </p:spPr>
      </p:pic>
      <p:pic>
        <p:nvPicPr>
          <p:cNvPr id="7" name="Picture 6" descr="A picture containing surface chart&#10;&#10;Description automatically generated">
            <a:extLst>
              <a:ext uri="{FF2B5EF4-FFF2-40B4-BE49-F238E27FC236}">
                <a16:creationId xmlns:a16="http://schemas.microsoft.com/office/drawing/2014/main" id="{CE59A1EA-0FA0-B14E-AF52-3147318EF8B4}"/>
              </a:ext>
            </a:extLst>
          </p:cNvPr>
          <p:cNvPicPr>
            <a:picLocks noChangeAspect="1"/>
          </p:cNvPicPr>
          <p:nvPr/>
        </p:nvPicPr>
        <p:blipFill>
          <a:blip r:embed="rId3"/>
          <a:stretch>
            <a:fillRect/>
          </a:stretch>
        </p:blipFill>
        <p:spPr>
          <a:xfrm>
            <a:off x="3112377" y="2296569"/>
            <a:ext cx="5747844" cy="2920089"/>
          </a:xfrm>
          <a:prstGeom prst="rect">
            <a:avLst/>
          </a:prstGeom>
        </p:spPr>
      </p:pic>
      <p:sp>
        <p:nvSpPr>
          <p:cNvPr id="8" name="TextBox 7">
            <a:extLst>
              <a:ext uri="{FF2B5EF4-FFF2-40B4-BE49-F238E27FC236}">
                <a16:creationId xmlns:a16="http://schemas.microsoft.com/office/drawing/2014/main" id="{49F173F9-BDA5-2A4A-979D-E5570FB83B6E}"/>
              </a:ext>
            </a:extLst>
          </p:cNvPr>
          <p:cNvSpPr txBox="1"/>
          <p:nvPr/>
        </p:nvSpPr>
        <p:spPr>
          <a:xfrm>
            <a:off x="2007475" y="2147611"/>
            <a:ext cx="9144000" cy="400110"/>
          </a:xfrm>
          <a:prstGeom prst="rect">
            <a:avLst/>
          </a:prstGeom>
          <a:noFill/>
        </p:spPr>
        <p:txBody>
          <a:bodyPr wrap="square" rtlCol="0">
            <a:spAutoFit/>
          </a:bodyPr>
          <a:lstStyle/>
          <a:p>
            <a:pPr algn="ctr"/>
            <a:r>
              <a:rPr lang="en-US" sz="2000" b="1" dirty="0">
                <a:solidFill>
                  <a:srgbClr val="FF0000"/>
                </a:solidFill>
                <a:latin typeface="Segoe UI Symbol" panose="020B0502040204020203" pitchFamily="34" charset="0"/>
                <a:ea typeface="Segoe UI Symbol" panose="020B0502040204020203" pitchFamily="34" charset="0"/>
              </a:rPr>
              <a:t>tomography</a:t>
            </a:r>
          </a:p>
        </p:txBody>
      </p:sp>
      <p:sp>
        <p:nvSpPr>
          <p:cNvPr id="9" name="Rectangle 8">
            <a:extLst>
              <a:ext uri="{FF2B5EF4-FFF2-40B4-BE49-F238E27FC236}">
                <a16:creationId xmlns:a16="http://schemas.microsoft.com/office/drawing/2014/main" id="{ECD8AC58-2925-704A-9AC8-413FDDD01BA1}"/>
              </a:ext>
            </a:extLst>
          </p:cNvPr>
          <p:cNvSpPr/>
          <p:nvPr/>
        </p:nvSpPr>
        <p:spPr>
          <a:xfrm>
            <a:off x="0" y="1057007"/>
            <a:ext cx="463771" cy="200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Diagram&#10;&#10;Description automatically generated">
            <a:extLst>
              <a:ext uri="{FF2B5EF4-FFF2-40B4-BE49-F238E27FC236}">
                <a16:creationId xmlns:a16="http://schemas.microsoft.com/office/drawing/2014/main" id="{11356E92-16BE-544C-9F6F-C5282CBF9CF0}"/>
              </a:ext>
            </a:extLst>
          </p:cNvPr>
          <p:cNvPicPr>
            <a:picLocks noChangeAspect="1"/>
          </p:cNvPicPr>
          <p:nvPr/>
        </p:nvPicPr>
        <p:blipFill>
          <a:blip r:embed="rId4"/>
          <a:stretch>
            <a:fillRect/>
          </a:stretch>
        </p:blipFill>
        <p:spPr>
          <a:xfrm>
            <a:off x="353933" y="3629751"/>
            <a:ext cx="4868917" cy="3173813"/>
          </a:xfrm>
          <a:prstGeom prst="rect">
            <a:avLst/>
          </a:prstGeom>
        </p:spPr>
      </p:pic>
      <p:sp>
        <p:nvSpPr>
          <p:cNvPr id="12" name="Rectangle 11">
            <a:extLst>
              <a:ext uri="{FF2B5EF4-FFF2-40B4-BE49-F238E27FC236}">
                <a16:creationId xmlns:a16="http://schemas.microsoft.com/office/drawing/2014/main" id="{6D7E1BBC-8E6A-B642-89A4-E744A98A290E}"/>
              </a:ext>
            </a:extLst>
          </p:cNvPr>
          <p:cNvSpPr/>
          <p:nvPr/>
        </p:nvSpPr>
        <p:spPr>
          <a:xfrm>
            <a:off x="51893" y="3729778"/>
            <a:ext cx="3899997" cy="190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5DBFE62-2A96-AC41-8609-DAF2C6F23CCC}"/>
              </a:ext>
            </a:extLst>
          </p:cNvPr>
          <p:cNvSpPr/>
          <p:nvPr/>
        </p:nvSpPr>
        <p:spPr>
          <a:xfrm>
            <a:off x="199697" y="6266773"/>
            <a:ext cx="961696" cy="290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E851086-357D-0D4C-B3E1-2EAB7C5A942D}"/>
              </a:ext>
            </a:extLst>
          </p:cNvPr>
          <p:cNvSpPr txBox="1"/>
          <p:nvPr/>
        </p:nvSpPr>
        <p:spPr>
          <a:xfrm>
            <a:off x="-2012074" y="3633129"/>
            <a:ext cx="9144000" cy="400110"/>
          </a:xfrm>
          <a:prstGeom prst="rect">
            <a:avLst/>
          </a:prstGeom>
          <a:noFill/>
        </p:spPr>
        <p:txBody>
          <a:bodyPr wrap="square" rtlCol="0">
            <a:spAutoFit/>
          </a:bodyPr>
          <a:lstStyle/>
          <a:p>
            <a:pPr algn="ctr"/>
            <a:r>
              <a:rPr lang="en-US" sz="2000" b="1" dirty="0">
                <a:solidFill>
                  <a:srgbClr val="FF0000"/>
                </a:solidFill>
                <a:latin typeface="Segoe UI Symbol" panose="020B0502040204020203" pitchFamily="34" charset="0"/>
                <a:ea typeface="Segoe UI Symbol" panose="020B0502040204020203" pitchFamily="34" charset="0"/>
              </a:rPr>
              <a:t>plate velocities</a:t>
            </a:r>
          </a:p>
        </p:txBody>
      </p:sp>
    </p:spTree>
    <p:extLst>
      <p:ext uri="{BB962C8B-B14F-4D97-AF65-F5344CB8AC3E}">
        <p14:creationId xmlns:p14="http://schemas.microsoft.com/office/powerpoint/2010/main" val="3196527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Many relevant types and scales of Earth deformation</a:t>
            </a:r>
          </a:p>
        </p:txBody>
      </p:sp>
      <p:sp>
        <p:nvSpPr>
          <p:cNvPr id="9" name="Rectangle 8">
            <a:extLst>
              <a:ext uri="{FF2B5EF4-FFF2-40B4-BE49-F238E27FC236}">
                <a16:creationId xmlns:a16="http://schemas.microsoft.com/office/drawing/2014/main" id="{ECD8AC58-2925-704A-9AC8-413FDDD01BA1}"/>
              </a:ext>
            </a:extLst>
          </p:cNvPr>
          <p:cNvSpPr/>
          <p:nvPr/>
        </p:nvSpPr>
        <p:spPr>
          <a:xfrm>
            <a:off x="0" y="1057007"/>
            <a:ext cx="463771" cy="200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D7E1BBC-8E6A-B642-89A4-E744A98A290E}"/>
              </a:ext>
            </a:extLst>
          </p:cNvPr>
          <p:cNvSpPr/>
          <p:nvPr/>
        </p:nvSpPr>
        <p:spPr>
          <a:xfrm>
            <a:off x="51893" y="3729778"/>
            <a:ext cx="3899997" cy="190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E85499C-3033-4848-B211-7B924163BBD0}"/>
              </a:ext>
            </a:extLst>
          </p:cNvPr>
          <p:cNvSpPr/>
          <p:nvPr/>
        </p:nvSpPr>
        <p:spPr>
          <a:xfrm>
            <a:off x="1510032" y="987311"/>
            <a:ext cx="828136" cy="169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RP Image Library">
            <a:extLst>
              <a:ext uri="{FF2B5EF4-FFF2-40B4-BE49-F238E27FC236}">
                <a16:creationId xmlns:a16="http://schemas.microsoft.com/office/drawing/2014/main" id="{367DEAA3-6C93-9542-9A6B-8A4F1BA18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515" y="1170403"/>
            <a:ext cx="3899997" cy="292499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 name="Picture 3" descr="A picture containing diagram&#10;&#10;Description automatically generated">
            <a:extLst>
              <a:ext uri="{FF2B5EF4-FFF2-40B4-BE49-F238E27FC236}">
                <a16:creationId xmlns:a16="http://schemas.microsoft.com/office/drawing/2014/main" id="{064FC757-CC99-EF46-AEE2-CEA68694364F}"/>
              </a:ext>
            </a:extLst>
          </p:cNvPr>
          <p:cNvPicPr>
            <a:picLocks noChangeAspect="1"/>
          </p:cNvPicPr>
          <p:nvPr/>
        </p:nvPicPr>
        <p:blipFill>
          <a:blip r:embed="rId4"/>
          <a:stretch>
            <a:fillRect/>
          </a:stretch>
        </p:blipFill>
        <p:spPr>
          <a:xfrm>
            <a:off x="551072" y="4279756"/>
            <a:ext cx="8145642" cy="2417203"/>
          </a:xfrm>
          <a:prstGeom prst="rect">
            <a:avLst/>
          </a:prstGeom>
        </p:spPr>
      </p:pic>
      <p:sp>
        <p:nvSpPr>
          <p:cNvPr id="14" name="TextBox 13">
            <a:extLst>
              <a:ext uri="{FF2B5EF4-FFF2-40B4-BE49-F238E27FC236}">
                <a16:creationId xmlns:a16="http://schemas.microsoft.com/office/drawing/2014/main" id="{508A0CCB-1C46-B647-9786-E731A2E0E896}"/>
              </a:ext>
            </a:extLst>
          </p:cNvPr>
          <p:cNvSpPr txBox="1"/>
          <p:nvPr/>
        </p:nvSpPr>
        <p:spPr>
          <a:xfrm>
            <a:off x="-2787623" y="1041383"/>
            <a:ext cx="9144000" cy="400110"/>
          </a:xfrm>
          <a:prstGeom prst="rect">
            <a:avLst/>
          </a:prstGeom>
          <a:noFill/>
        </p:spPr>
        <p:txBody>
          <a:bodyPr wrap="square" rtlCol="0">
            <a:spAutoFit/>
          </a:bodyPr>
          <a:lstStyle/>
          <a:p>
            <a:pPr algn="ctr"/>
            <a:r>
              <a:rPr lang="en-US" sz="2000" b="1" dirty="0">
                <a:solidFill>
                  <a:srgbClr val="FF0000"/>
                </a:solidFill>
                <a:latin typeface="Segoe UI Symbol" panose="020B0502040204020203" pitchFamily="34" charset="0"/>
                <a:ea typeface="Segoe UI Symbol" panose="020B0502040204020203" pitchFamily="34" charset="0"/>
              </a:rPr>
              <a:t>e.g., volcanoes</a:t>
            </a:r>
          </a:p>
        </p:txBody>
      </p:sp>
      <p:sp>
        <p:nvSpPr>
          <p:cNvPr id="16" name="TextBox 15">
            <a:extLst>
              <a:ext uri="{FF2B5EF4-FFF2-40B4-BE49-F238E27FC236}">
                <a16:creationId xmlns:a16="http://schemas.microsoft.com/office/drawing/2014/main" id="{20DCD773-43E9-8D47-ADD8-606DC30224E5}"/>
              </a:ext>
            </a:extLst>
          </p:cNvPr>
          <p:cNvSpPr txBox="1"/>
          <p:nvPr/>
        </p:nvSpPr>
        <p:spPr>
          <a:xfrm>
            <a:off x="-3588260" y="3911045"/>
            <a:ext cx="9144000" cy="400110"/>
          </a:xfrm>
          <a:prstGeom prst="rect">
            <a:avLst/>
          </a:prstGeom>
          <a:noFill/>
        </p:spPr>
        <p:txBody>
          <a:bodyPr wrap="square" rtlCol="0">
            <a:spAutoFit/>
          </a:bodyPr>
          <a:lstStyle/>
          <a:p>
            <a:pPr algn="ctr"/>
            <a:r>
              <a:rPr lang="en-US" sz="2000" b="1" dirty="0">
                <a:solidFill>
                  <a:srgbClr val="FF0000"/>
                </a:solidFill>
                <a:latin typeface="Segoe UI Symbol" panose="020B0502040204020203" pitchFamily="34" charset="0"/>
                <a:ea typeface="Segoe UI Symbol" panose="020B0502040204020203" pitchFamily="34" charset="0"/>
              </a:rPr>
              <a:t>folding</a:t>
            </a:r>
          </a:p>
        </p:txBody>
      </p:sp>
      <p:sp>
        <p:nvSpPr>
          <p:cNvPr id="17" name="TextBox 16">
            <a:extLst>
              <a:ext uri="{FF2B5EF4-FFF2-40B4-BE49-F238E27FC236}">
                <a16:creationId xmlns:a16="http://schemas.microsoft.com/office/drawing/2014/main" id="{120A94FC-2845-A249-9C34-F38830CB7C15}"/>
              </a:ext>
            </a:extLst>
          </p:cNvPr>
          <p:cNvSpPr txBox="1"/>
          <p:nvPr/>
        </p:nvSpPr>
        <p:spPr>
          <a:xfrm>
            <a:off x="51893" y="612919"/>
            <a:ext cx="9144000" cy="400110"/>
          </a:xfrm>
          <a:prstGeom prst="rect">
            <a:avLst/>
          </a:prstGeom>
          <a:noFill/>
        </p:spPr>
        <p:txBody>
          <a:bodyPr wrap="square" rtlCol="0">
            <a:spAutoFit/>
          </a:bodyPr>
          <a:lstStyle/>
          <a:p>
            <a:pPr algn="ctr"/>
            <a:r>
              <a:rPr lang="en-US" sz="2000" b="1" u="sng" dirty="0">
                <a:solidFill>
                  <a:srgbClr val="FF0000"/>
                </a:solidFill>
                <a:latin typeface="Segoe UI Symbol" panose="020B0502040204020203" pitchFamily="34" charset="0"/>
                <a:ea typeface="Segoe UI Symbol" panose="020B0502040204020203" pitchFamily="34" charset="0"/>
              </a:rPr>
              <a:t>Deformation at the regional scale</a:t>
            </a:r>
          </a:p>
        </p:txBody>
      </p:sp>
    </p:spTree>
    <p:extLst>
      <p:ext uri="{BB962C8B-B14F-4D97-AF65-F5344CB8AC3E}">
        <p14:creationId xmlns:p14="http://schemas.microsoft.com/office/powerpoint/2010/main" val="2581271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Many relevant types and scales of Earth deformation</a:t>
            </a:r>
          </a:p>
        </p:txBody>
      </p:sp>
      <p:sp>
        <p:nvSpPr>
          <p:cNvPr id="8" name="TextBox 7">
            <a:extLst>
              <a:ext uri="{FF2B5EF4-FFF2-40B4-BE49-F238E27FC236}">
                <a16:creationId xmlns:a16="http://schemas.microsoft.com/office/drawing/2014/main" id="{49F173F9-BDA5-2A4A-979D-E5570FB83B6E}"/>
              </a:ext>
            </a:extLst>
          </p:cNvPr>
          <p:cNvSpPr txBox="1"/>
          <p:nvPr/>
        </p:nvSpPr>
        <p:spPr>
          <a:xfrm>
            <a:off x="2007475" y="2147611"/>
            <a:ext cx="9144000" cy="400110"/>
          </a:xfrm>
          <a:prstGeom prst="rect">
            <a:avLst/>
          </a:prstGeom>
          <a:noFill/>
        </p:spPr>
        <p:txBody>
          <a:bodyPr wrap="square" rtlCol="0">
            <a:spAutoFit/>
          </a:bodyPr>
          <a:lstStyle/>
          <a:p>
            <a:pPr algn="ctr"/>
            <a:r>
              <a:rPr lang="en-US" sz="2000" b="1" dirty="0">
                <a:solidFill>
                  <a:srgbClr val="FF0000"/>
                </a:solidFill>
                <a:latin typeface="Segoe UI Symbol" panose="020B0502040204020203" pitchFamily="34" charset="0"/>
                <a:ea typeface="Segoe UI Symbol" panose="020B0502040204020203" pitchFamily="34" charset="0"/>
              </a:rPr>
              <a:t>tomography</a:t>
            </a:r>
          </a:p>
        </p:txBody>
      </p:sp>
      <p:sp>
        <p:nvSpPr>
          <p:cNvPr id="9" name="Rectangle 8">
            <a:extLst>
              <a:ext uri="{FF2B5EF4-FFF2-40B4-BE49-F238E27FC236}">
                <a16:creationId xmlns:a16="http://schemas.microsoft.com/office/drawing/2014/main" id="{ECD8AC58-2925-704A-9AC8-413FDDD01BA1}"/>
              </a:ext>
            </a:extLst>
          </p:cNvPr>
          <p:cNvSpPr/>
          <p:nvPr/>
        </p:nvSpPr>
        <p:spPr>
          <a:xfrm>
            <a:off x="0" y="1057007"/>
            <a:ext cx="463771" cy="200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D7E1BBC-8E6A-B642-89A4-E744A98A290E}"/>
              </a:ext>
            </a:extLst>
          </p:cNvPr>
          <p:cNvSpPr/>
          <p:nvPr/>
        </p:nvSpPr>
        <p:spPr>
          <a:xfrm>
            <a:off x="51893" y="3729778"/>
            <a:ext cx="3899997" cy="190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a:extLst>
              <a:ext uri="{FF2B5EF4-FFF2-40B4-BE49-F238E27FC236}">
                <a16:creationId xmlns:a16="http://schemas.microsoft.com/office/drawing/2014/main" id="{090A2F9D-26F5-574F-BE2D-9BC0D1D4E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565" y="1167956"/>
            <a:ext cx="6047405" cy="506785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4143F27-FF8D-264E-A4F4-61581F076B51}"/>
              </a:ext>
            </a:extLst>
          </p:cNvPr>
          <p:cNvSpPr txBox="1"/>
          <p:nvPr/>
        </p:nvSpPr>
        <p:spPr>
          <a:xfrm>
            <a:off x="51893" y="612919"/>
            <a:ext cx="9144000" cy="400110"/>
          </a:xfrm>
          <a:prstGeom prst="rect">
            <a:avLst/>
          </a:prstGeom>
          <a:noFill/>
        </p:spPr>
        <p:txBody>
          <a:bodyPr wrap="square" rtlCol="0">
            <a:spAutoFit/>
          </a:bodyPr>
          <a:lstStyle/>
          <a:p>
            <a:pPr algn="ctr"/>
            <a:r>
              <a:rPr lang="en-US" sz="2000" b="1" u="sng" dirty="0">
                <a:solidFill>
                  <a:srgbClr val="FF0000"/>
                </a:solidFill>
                <a:latin typeface="Segoe UI Symbol" panose="020B0502040204020203" pitchFamily="34" charset="0"/>
                <a:ea typeface="Segoe UI Symbol" panose="020B0502040204020203" pitchFamily="34" charset="0"/>
              </a:rPr>
              <a:t>Deformation at the individual grain scale</a:t>
            </a:r>
          </a:p>
        </p:txBody>
      </p:sp>
      <p:sp>
        <p:nvSpPr>
          <p:cNvPr id="16" name="TextBox 15">
            <a:extLst>
              <a:ext uri="{FF2B5EF4-FFF2-40B4-BE49-F238E27FC236}">
                <a16:creationId xmlns:a16="http://schemas.microsoft.com/office/drawing/2014/main" id="{376B0BDB-6D91-4448-B9B7-577BCFCADDD7}"/>
              </a:ext>
            </a:extLst>
          </p:cNvPr>
          <p:cNvSpPr txBox="1"/>
          <p:nvPr/>
        </p:nvSpPr>
        <p:spPr>
          <a:xfrm>
            <a:off x="2409046" y="6280692"/>
            <a:ext cx="9144000" cy="323165"/>
          </a:xfrm>
          <a:prstGeom prst="rect">
            <a:avLst/>
          </a:prstGeom>
          <a:noFill/>
        </p:spPr>
        <p:txBody>
          <a:bodyPr wrap="square" rtlCol="0">
            <a:spAutoFit/>
          </a:bodyPr>
          <a:lstStyle/>
          <a:p>
            <a:pPr algn="ctr"/>
            <a:r>
              <a:rPr lang="en-US" sz="1500" dirty="0" err="1">
                <a:latin typeface="Segoe UI Symbol" panose="020B0502040204020203" pitchFamily="34" charset="0"/>
                <a:ea typeface="Segoe UI Symbol" panose="020B0502040204020203" pitchFamily="34" charset="0"/>
              </a:rPr>
              <a:t>Boioli</a:t>
            </a:r>
            <a:r>
              <a:rPr lang="en-US" sz="1500" dirty="0">
                <a:latin typeface="Segoe UI Symbol" panose="020B0502040204020203" pitchFamily="34" charset="0"/>
                <a:ea typeface="Segoe UI Symbol" panose="020B0502040204020203" pitchFamily="34" charset="0"/>
              </a:rPr>
              <a:t> et al., 2017, Sci. Adv.</a:t>
            </a:r>
          </a:p>
        </p:txBody>
      </p:sp>
      <p:sp>
        <p:nvSpPr>
          <p:cNvPr id="2" name="Rectangle 1">
            <a:extLst>
              <a:ext uri="{FF2B5EF4-FFF2-40B4-BE49-F238E27FC236}">
                <a16:creationId xmlns:a16="http://schemas.microsoft.com/office/drawing/2014/main" id="{CC81E1B0-0D46-4943-9A6D-40FA0F1DD6A9}"/>
              </a:ext>
            </a:extLst>
          </p:cNvPr>
          <p:cNvSpPr/>
          <p:nvPr/>
        </p:nvSpPr>
        <p:spPr>
          <a:xfrm>
            <a:off x="263675" y="1110221"/>
            <a:ext cx="1665890" cy="2031325"/>
          </a:xfrm>
          <a:prstGeom prst="rect">
            <a:avLst/>
          </a:prstGeom>
        </p:spPr>
        <p:txBody>
          <a:bodyPr wrap="square">
            <a:spAutoFit/>
          </a:bodyPr>
          <a:lstStyle/>
          <a:p>
            <a:r>
              <a:rPr lang="en-US" dirty="0">
                <a:solidFill>
                  <a:srgbClr val="333333"/>
                </a:solidFill>
                <a:latin typeface="Roboto" panose="02000000000000000000" pitchFamily="2" charset="0"/>
              </a:rPr>
              <a:t>Rock creep mechanisms involve the motion of crystal defects at the atomic scale.</a:t>
            </a:r>
            <a:endParaRPr lang="en-US" dirty="0"/>
          </a:p>
        </p:txBody>
      </p:sp>
    </p:spTree>
    <p:extLst>
      <p:ext uri="{BB962C8B-B14F-4D97-AF65-F5344CB8AC3E}">
        <p14:creationId xmlns:p14="http://schemas.microsoft.com/office/powerpoint/2010/main" val="2114720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Many relevant types and scales of Earth deformation</a:t>
            </a:r>
          </a:p>
        </p:txBody>
      </p:sp>
      <p:pic>
        <p:nvPicPr>
          <p:cNvPr id="10" name="Picture 9">
            <a:extLst>
              <a:ext uri="{FF2B5EF4-FFF2-40B4-BE49-F238E27FC236}">
                <a16:creationId xmlns:a16="http://schemas.microsoft.com/office/drawing/2014/main" id="{B293598A-F83C-E94D-98EF-BF2EDCB519D9}"/>
              </a:ext>
            </a:extLst>
          </p:cNvPr>
          <p:cNvPicPr>
            <a:picLocks noChangeAspect="1"/>
          </p:cNvPicPr>
          <p:nvPr/>
        </p:nvPicPr>
        <p:blipFill>
          <a:blip r:embed="rId2"/>
          <a:stretch>
            <a:fillRect/>
          </a:stretch>
        </p:blipFill>
        <p:spPr>
          <a:xfrm>
            <a:off x="773819" y="923585"/>
            <a:ext cx="7493330" cy="5243676"/>
          </a:xfrm>
          <a:prstGeom prst="rect">
            <a:avLst/>
          </a:prstGeom>
          <a:ln w="15875">
            <a:solidFill>
              <a:schemeClr val="tx1">
                <a:lumMod val="95000"/>
                <a:lumOff val="5000"/>
              </a:schemeClr>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3AC5F1FB-BFB4-3449-96FB-A2AF76553D70}"/>
              </a:ext>
            </a:extLst>
          </p:cNvPr>
          <p:cNvSpPr txBox="1"/>
          <p:nvPr/>
        </p:nvSpPr>
        <p:spPr>
          <a:xfrm>
            <a:off x="2099953" y="6500721"/>
            <a:ext cx="9144000" cy="323165"/>
          </a:xfrm>
          <a:prstGeom prst="rect">
            <a:avLst/>
          </a:prstGeom>
          <a:noFill/>
        </p:spPr>
        <p:txBody>
          <a:bodyPr wrap="square" rtlCol="0">
            <a:spAutoFit/>
          </a:bodyPr>
          <a:lstStyle/>
          <a:p>
            <a:pPr algn="ctr"/>
            <a:r>
              <a:rPr lang="en-US" sz="1500" dirty="0">
                <a:latin typeface="Segoe UI Symbol" panose="020B0502040204020203" pitchFamily="34" charset="0"/>
                <a:ea typeface="Segoe UI Symbol" panose="020B0502040204020203" pitchFamily="34" charset="0"/>
              </a:rPr>
              <a:t>van </a:t>
            </a:r>
            <a:r>
              <a:rPr lang="en-US" sz="1500" dirty="0" err="1">
                <a:latin typeface="Segoe UI Symbol" panose="020B0502040204020203" pitchFamily="34" charset="0"/>
                <a:ea typeface="Segoe UI Symbol" panose="020B0502040204020203" pitchFamily="34" charset="0"/>
              </a:rPr>
              <a:t>Zelst</a:t>
            </a:r>
            <a:r>
              <a:rPr lang="en-US" sz="1500" dirty="0">
                <a:latin typeface="Segoe UI Symbol" panose="020B0502040204020203" pitchFamily="34" charset="0"/>
                <a:ea typeface="Segoe UI Symbol" panose="020B0502040204020203" pitchFamily="34" charset="0"/>
              </a:rPr>
              <a:t> et al., 2021, https://</a:t>
            </a:r>
            <a:r>
              <a:rPr lang="en-US" sz="1500" dirty="0" err="1">
                <a:latin typeface="Segoe UI Symbol" panose="020B0502040204020203" pitchFamily="34" charset="0"/>
                <a:ea typeface="Segoe UI Symbol" panose="020B0502040204020203" pitchFamily="34" charset="0"/>
              </a:rPr>
              <a:t>doi.org</a:t>
            </a:r>
            <a:r>
              <a:rPr lang="en-US" sz="1500" dirty="0">
                <a:latin typeface="Segoe UI Symbol" panose="020B0502040204020203" pitchFamily="34" charset="0"/>
                <a:ea typeface="Segoe UI Symbol" panose="020B0502040204020203" pitchFamily="34" charset="0"/>
              </a:rPr>
              <a:t>/10.5194/se-2021-14  </a:t>
            </a:r>
          </a:p>
        </p:txBody>
      </p:sp>
    </p:spTree>
    <p:extLst>
      <p:ext uri="{BB962C8B-B14F-4D97-AF65-F5344CB8AC3E}">
        <p14:creationId xmlns:p14="http://schemas.microsoft.com/office/powerpoint/2010/main" val="3787392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How do we use Geodynamics to investigate?</a:t>
            </a:r>
          </a:p>
        </p:txBody>
      </p:sp>
      <p:sp>
        <p:nvSpPr>
          <p:cNvPr id="7" name="TextBox 6">
            <a:extLst>
              <a:ext uri="{FF2B5EF4-FFF2-40B4-BE49-F238E27FC236}">
                <a16:creationId xmlns:a16="http://schemas.microsoft.com/office/drawing/2014/main" id="{B5BD4B8B-3984-ED42-B135-39076F3CFD56}"/>
              </a:ext>
            </a:extLst>
          </p:cNvPr>
          <p:cNvSpPr txBox="1"/>
          <p:nvPr/>
        </p:nvSpPr>
        <p:spPr>
          <a:xfrm>
            <a:off x="0" y="779461"/>
            <a:ext cx="3366653"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Analytical</a:t>
            </a:r>
          </a:p>
        </p:txBody>
      </p:sp>
      <p:pic>
        <p:nvPicPr>
          <p:cNvPr id="13" name="Picture 12" descr="Diagram&#10;&#10;Description automatically generated">
            <a:extLst>
              <a:ext uri="{FF2B5EF4-FFF2-40B4-BE49-F238E27FC236}">
                <a16:creationId xmlns:a16="http://schemas.microsoft.com/office/drawing/2014/main" id="{0C334054-1BB0-824B-AFD5-0C6AB064BC78}"/>
              </a:ext>
            </a:extLst>
          </p:cNvPr>
          <p:cNvPicPr>
            <a:picLocks noChangeAspect="1"/>
          </p:cNvPicPr>
          <p:nvPr/>
        </p:nvPicPr>
        <p:blipFill>
          <a:blip r:embed="rId2"/>
          <a:stretch>
            <a:fillRect/>
          </a:stretch>
        </p:blipFill>
        <p:spPr>
          <a:xfrm>
            <a:off x="77636" y="1612824"/>
            <a:ext cx="4572000" cy="1460876"/>
          </a:xfrm>
          <a:prstGeom prst="rect">
            <a:avLst/>
          </a:prstGeom>
        </p:spPr>
      </p:pic>
      <p:sp>
        <p:nvSpPr>
          <p:cNvPr id="14" name="Rectangle 13">
            <a:extLst>
              <a:ext uri="{FF2B5EF4-FFF2-40B4-BE49-F238E27FC236}">
                <a16:creationId xmlns:a16="http://schemas.microsoft.com/office/drawing/2014/main" id="{DD3667D6-8D9E-D34A-B56A-506355D1EC9D}"/>
              </a:ext>
            </a:extLst>
          </p:cNvPr>
          <p:cNvSpPr/>
          <p:nvPr/>
        </p:nvSpPr>
        <p:spPr>
          <a:xfrm>
            <a:off x="276783" y="3278251"/>
            <a:ext cx="2086853" cy="323165"/>
          </a:xfrm>
          <a:prstGeom prst="rect">
            <a:avLst/>
          </a:prstGeom>
        </p:spPr>
        <p:txBody>
          <a:bodyPr wrap="none">
            <a:spAutoFit/>
          </a:bodyPr>
          <a:lstStyle/>
          <a:p>
            <a:r>
              <a:rPr lang="en-US" sz="1500" dirty="0" err="1">
                <a:latin typeface="Segoe UI Symbol" panose="020B0502040204020203" pitchFamily="34" charset="0"/>
                <a:ea typeface="Segoe UI Symbol" panose="020B0502040204020203" pitchFamily="34" charset="0"/>
                <a:cs typeface="Segoe UI Emoji" panose="020F0502020204030204" pitchFamily="34" charset="0"/>
              </a:rPr>
              <a:t>Tovish</a:t>
            </a:r>
            <a:r>
              <a:rPr lang="en-US" sz="1500" dirty="0">
                <a:latin typeface="Segoe UI Symbol" panose="020B0502040204020203" pitchFamily="34" charset="0"/>
                <a:ea typeface="Segoe UI Symbol" panose="020B0502040204020203" pitchFamily="34" charset="0"/>
                <a:cs typeface="Segoe UI Emoji" panose="020F0502020204030204" pitchFamily="34" charset="0"/>
              </a:rPr>
              <a:t> et al., 1978, JGR</a:t>
            </a:r>
          </a:p>
        </p:txBody>
      </p:sp>
      <p:sp>
        <p:nvSpPr>
          <p:cNvPr id="15" name="Rectangle 14">
            <a:extLst>
              <a:ext uri="{FF2B5EF4-FFF2-40B4-BE49-F238E27FC236}">
                <a16:creationId xmlns:a16="http://schemas.microsoft.com/office/drawing/2014/main" id="{F4A0175B-8491-0349-A13B-18A538931458}"/>
              </a:ext>
            </a:extLst>
          </p:cNvPr>
          <p:cNvSpPr/>
          <p:nvPr/>
        </p:nvSpPr>
        <p:spPr>
          <a:xfrm>
            <a:off x="4986068" y="935440"/>
            <a:ext cx="241540" cy="677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608ADB-8913-244B-89E1-81B9DD43B41A}"/>
              </a:ext>
            </a:extLst>
          </p:cNvPr>
          <p:cNvSpPr txBox="1"/>
          <p:nvPr/>
        </p:nvSpPr>
        <p:spPr>
          <a:xfrm>
            <a:off x="0" y="465843"/>
            <a:ext cx="9144000" cy="538609"/>
          </a:xfrm>
          <a:prstGeom prst="rect">
            <a:avLst/>
          </a:prstGeom>
          <a:noFill/>
        </p:spPr>
        <p:txBody>
          <a:bodyPr wrap="square" rtlCol="0">
            <a:spAutoFit/>
          </a:bodyPr>
          <a:lstStyle/>
          <a:p>
            <a:pPr algn="ctr"/>
            <a:r>
              <a:rPr lang="en-US" sz="2900" b="1" dirty="0">
                <a:latin typeface="Segoe UI Symbol" panose="020B0502040204020203" pitchFamily="34" charset="0"/>
                <a:ea typeface="Segoe UI Symbol" panose="020B0502040204020203" pitchFamily="34" charset="0"/>
              </a:rPr>
              <a:t>Modeling!</a:t>
            </a:r>
          </a:p>
        </p:txBody>
      </p:sp>
    </p:spTree>
    <p:extLst>
      <p:ext uri="{BB962C8B-B14F-4D97-AF65-F5344CB8AC3E}">
        <p14:creationId xmlns:p14="http://schemas.microsoft.com/office/powerpoint/2010/main" val="106496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How do we use Geodynamics to investigate?</a:t>
            </a:r>
          </a:p>
        </p:txBody>
      </p:sp>
      <p:sp>
        <p:nvSpPr>
          <p:cNvPr id="6" name="TextBox 5">
            <a:extLst>
              <a:ext uri="{FF2B5EF4-FFF2-40B4-BE49-F238E27FC236}">
                <a16:creationId xmlns:a16="http://schemas.microsoft.com/office/drawing/2014/main" id="{F6C8E2F1-CB48-0441-A48A-306B77DE37E6}"/>
              </a:ext>
            </a:extLst>
          </p:cNvPr>
          <p:cNvSpPr txBox="1"/>
          <p:nvPr/>
        </p:nvSpPr>
        <p:spPr>
          <a:xfrm>
            <a:off x="2888673" y="3619005"/>
            <a:ext cx="3366653"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Analog/laboratory </a:t>
            </a:r>
          </a:p>
        </p:txBody>
      </p:sp>
      <p:sp>
        <p:nvSpPr>
          <p:cNvPr id="7" name="TextBox 6">
            <a:extLst>
              <a:ext uri="{FF2B5EF4-FFF2-40B4-BE49-F238E27FC236}">
                <a16:creationId xmlns:a16="http://schemas.microsoft.com/office/drawing/2014/main" id="{B5BD4B8B-3984-ED42-B135-39076F3CFD56}"/>
              </a:ext>
            </a:extLst>
          </p:cNvPr>
          <p:cNvSpPr txBox="1"/>
          <p:nvPr/>
        </p:nvSpPr>
        <p:spPr>
          <a:xfrm>
            <a:off x="0" y="779461"/>
            <a:ext cx="3366653"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Analytical</a:t>
            </a:r>
          </a:p>
        </p:txBody>
      </p:sp>
      <p:pic>
        <p:nvPicPr>
          <p:cNvPr id="8" name="Picture 7" descr="Graphical user interface&#10;&#10;Description automatically generated">
            <a:extLst>
              <a:ext uri="{FF2B5EF4-FFF2-40B4-BE49-F238E27FC236}">
                <a16:creationId xmlns:a16="http://schemas.microsoft.com/office/drawing/2014/main" id="{D87429F0-4680-5445-ABD0-E0C6BAC5B420}"/>
              </a:ext>
            </a:extLst>
          </p:cNvPr>
          <p:cNvPicPr>
            <a:picLocks noChangeAspect="1"/>
          </p:cNvPicPr>
          <p:nvPr/>
        </p:nvPicPr>
        <p:blipFill>
          <a:blip r:embed="rId2"/>
          <a:stretch>
            <a:fillRect/>
          </a:stretch>
        </p:blipFill>
        <p:spPr>
          <a:xfrm>
            <a:off x="631064" y="4270940"/>
            <a:ext cx="7881870" cy="2196994"/>
          </a:xfrm>
          <a:prstGeom prst="rect">
            <a:avLst/>
          </a:prstGeom>
        </p:spPr>
      </p:pic>
      <p:sp>
        <p:nvSpPr>
          <p:cNvPr id="9" name="Rectangle 8">
            <a:extLst>
              <a:ext uri="{FF2B5EF4-FFF2-40B4-BE49-F238E27FC236}">
                <a16:creationId xmlns:a16="http://schemas.microsoft.com/office/drawing/2014/main" id="{9D050CD9-D23D-6748-A265-3372D269D673}"/>
              </a:ext>
            </a:extLst>
          </p:cNvPr>
          <p:cNvSpPr/>
          <p:nvPr/>
        </p:nvSpPr>
        <p:spPr>
          <a:xfrm>
            <a:off x="6255326" y="6419677"/>
            <a:ext cx="2367956" cy="323165"/>
          </a:xfrm>
          <a:prstGeom prst="rect">
            <a:avLst/>
          </a:prstGeom>
        </p:spPr>
        <p:txBody>
          <a:bodyPr wrap="none">
            <a:spAutoFit/>
          </a:bodyPr>
          <a:lstStyle/>
          <a:p>
            <a:r>
              <a:rPr lang="en-US" sz="1500" dirty="0" err="1">
                <a:latin typeface="Segoe UI Symbol" panose="020B0502040204020203" pitchFamily="34" charset="0"/>
                <a:ea typeface="Segoe UI Symbol" panose="020B0502040204020203" pitchFamily="34" charset="0"/>
                <a:cs typeface="Segoe UI Emoji" panose="020F0502020204030204" pitchFamily="34" charset="0"/>
              </a:rPr>
              <a:t>Bellahsen</a:t>
            </a:r>
            <a:r>
              <a:rPr lang="en-US" sz="1500" dirty="0">
                <a:latin typeface="Segoe UI Symbol" panose="020B0502040204020203" pitchFamily="34" charset="0"/>
                <a:ea typeface="Segoe UI Symbol" panose="020B0502040204020203" pitchFamily="34" charset="0"/>
                <a:cs typeface="Segoe UI Emoji" panose="020F0502020204030204" pitchFamily="34" charset="0"/>
              </a:rPr>
              <a:t> et al., JGR, 2005</a:t>
            </a:r>
          </a:p>
        </p:txBody>
      </p:sp>
      <p:pic>
        <p:nvPicPr>
          <p:cNvPr id="13" name="Picture 12" descr="Diagram&#10;&#10;Description automatically generated">
            <a:extLst>
              <a:ext uri="{FF2B5EF4-FFF2-40B4-BE49-F238E27FC236}">
                <a16:creationId xmlns:a16="http://schemas.microsoft.com/office/drawing/2014/main" id="{0C334054-1BB0-824B-AFD5-0C6AB064BC78}"/>
              </a:ext>
            </a:extLst>
          </p:cNvPr>
          <p:cNvPicPr>
            <a:picLocks noChangeAspect="1"/>
          </p:cNvPicPr>
          <p:nvPr/>
        </p:nvPicPr>
        <p:blipFill>
          <a:blip r:embed="rId3"/>
          <a:stretch>
            <a:fillRect/>
          </a:stretch>
        </p:blipFill>
        <p:spPr>
          <a:xfrm>
            <a:off x="77636" y="1612824"/>
            <a:ext cx="4572000" cy="1460876"/>
          </a:xfrm>
          <a:prstGeom prst="rect">
            <a:avLst/>
          </a:prstGeom>
        </p:spPr>
      </p:pic>
      <p:sp>
        <p:nvSpPr>
          <p:cNvPr id="14" name="Rectangle 13">
            <a:extLst>
              <a:ext uri="{FF2B5EF4-FFF2-40B4-BE49-F238E27FC236}">
                <a16:creationId xmlns:a16="http://schemas.microsoft.com/office/drawing/2014/main" id="{DD3667D6-8D9E-D34A-B56A-506355D1EC9D}"/>
              </a:ext>
            </a:extLst>
          </p:cNvPr>
          <p:cNvSpPr/>
          <p:nvPr/>
        </p:nvSpPr>
        <p:spPr>
          <a:xfrm>
            <a:off x="276783" y="3278251"/>
            <a:ext cx="2086853" cy="323165"/>
          </a:xfrm>
          <a:prstGeom prst="rect">
            <a:avLst/>
          </a:prstGeom>
        </p:spPr>
        <p:txBody>
          <a:bodyPr wrap="none">
            <a:spAutoFit/>
          </a:bodyPr>
          <a:lstStyle/>
          <a:p>
            <a:r>
              <a:rPr lang="en-US" sz="1500" dirty="0" err="1">
                <a:latin typeface="Segoe UI Symbol" panose="020B0502040204020203" pitchFamily="34" charset="0"/>
                <a:ea typeface="Segoe UI Symbol" panose="020B0502040204020203" pitchFamily="34" charset="0"/>
                <a:cs typeface="Segoe UI Emoji" panose="020F0502020204030204" pitchFamily="34" charset="0"/>
              </a:rPr>
              <a:t>Tovish</a:t>
            </a:r>
            <a:r>
              <a:rPr lang="en-US" sz="1500" dirty="0">
                <a:latin typeface="Segoe UI Symbol" panose="020B0502040204020203" pitchFamily="34" charset="0"/>
                <a:ea typeface="Segoe UI Symbol" panose="020B0502040204020203" pitchFamily="34" charset="0"/>
                <a:cs typeface="Segoe UI Emoji" panose="020F0502020204030204" pitchFamily="34" charset="0"/>
              </a:rPr>
              <a:t> et al., 1978, JGR</a:t>
            </a:r>
          </a:p>
        </p:txBody>
      </p:sp>
      <p:sp>
        <p:nvSpPr>
          <p:cNvPr id="15" name="Rectangle 14">
            <a:extLst>
              <a:ext uri="{FF2B5EF4-FFF2-40B4-BE49-F238E27FC236}">
                <a16:creationId xmlns:a16="http://schemas.microsoft.com/office/drawing/2014/main" id="{F4A0175B-8491-0349-A13B-18A538931458}"/>
              </a:ext>
            </a:extLst>
          </p:cNvPr>
          <p:cNvSpPr/>
          <p:nvPr/>
        </p:nvSpPr>
        <p:spPr>
          <a:xfrm>
            <a:off x="4986068" y="935440"/>
            <a:ext cx="241540" cy="677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608ADB-8913-244B-89E1-81B9DD43B41A}"/>
              </a:ext>
            </a:extLst>
          </p:cNvPr>
          <p:cNvSpPr txBox="1"/>
          <p:nvPr/>
        </p:nvSpPr>
        <p:spPr>
          <a:xfrm>
            <a:off x="0" y="465843"/>
            <a:ext cx="9144000" cy="538609"/>
          </a:xfrm>
          <a:prstGeom prst="rect">
            <a:avLst/>
          </a:prstGeom>
          <a:noFill/>
        </p:spPr>
        <p:txBody>
          <a:bodyPr wrap="square" rtlCol="0">
            <a:spAutoFit/>
          </a:bodyPr>
          <a:lstStyle/>
          <a:p>
            <a:pPr algn="ctr"/>
            <a:r>
              <a:rPr lang="en-US" sz="2900" b="1" dirty="0">
                <a:latin typeface="Segoe UI Symbol" panose="020B0502040204020203" pitchFamily="34" charset="0"/>
                <a:ea typeface="Segoe UI Symbol" panose="020B0502040204020203" pitchFamily="34" charset="0"/>
              </a:rPr>
              <a:t>Modeling!</a:t>
            </a:r>
          </a:p>
        </p:txBody>
      </p:sp>
    </p:spTree>
    <p:extLst>
      <p:ext uri="{BB962C8B-B14F-4D97-AF65-F5344CB8AC3E}">
        <p14:creationId xmlns:p14="http://schemas.microsoft.com/office/powerpoint/2010/main" val="402502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9646" y="685987"/>
            <a:ext cx="9024354" cy="3328412"/>
          </a:xfrm>
          <a:prstGeom prst="rect">
            <a:avLst/>
          </a:prstGeom>
          <a:noFill/>
        </p:spPr>
        <p:txBody>
          <a:bodyPr wrap="square" rtlCol="0">
            <a:spAutoFit/>
          </a:bodyPr>
          <a:lstStyle/>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Instructor:		Adam F Holt, Assistant Professor, RSMAS</a:t>
            </a:r>
          </a:p>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My office:		N202, RSMAS</a:t>
            </a:r>
          </a:p>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Contact:			</a:t>
            </a:r>
            <a:r>
              <a:rPr lang="en-US" sz="2100" dirty="0">
                <a:latin typeface="Segoe UI Symbol" panose="020B0502040204020203" pitchFamily="34" charset="0"/>
                <a:ea typeface="Segoe UI Symbol" panose="020B0502040204020203" pitchFamily="34" charset="0"/>
                <a:cs typeface="Gill Sans"/>
                <a:hlinkClick r:id="rId3"/>
              </a:rPr>
              <a:t>aholt@rsmas.miami.edu</a:t>
            </a:r>
            <a:endParaRPr lang="en-US" sz="2100" dirty="0">
              <a:latin typeface="Segoe UI Symbol" panose="020B0502040204020203" pitchFamily="34" charset="0"/>
              <a:ea typeface="Segoe UI Symbol" panose="020B0502040204020203" pitchFamily="34" charset="0"/>
              <a:cs typeface="Gill Sans"/>
            </a:endParaRPr>
          </a:p>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Office hours:		Just shoot me an email.</a:t>
            </a:r>
            <a:endParaRPr lang="en-US" sz="500" dirty="0">
              <a:latin typeface="Segoe UI Symbol" panose="020B0502040204020203" pitchFamily="34" charset="0"/>
              <a:ea typeface="Segoe UI Symbol" panose="020B0502040204020203" pitchFamily="34" charset="0"/>
              <a:cs typeface="Gill Sans"/>
            </a:endParaRPr>
          </a:p>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Lectures:             PowerPoint slides and derivations. I plan to save the 						derivations (on a stylus) and share at the end of class.  </a:t>
            </a:r>
          </a:p>
          <a:p>
            <a:pPr marL="285750" indent="-285750">
              <a:lnSpc>
                <a:spcPct val="110000"/>
              </a:lnSpc>
              <a:buFont typeface="Arial"/>
              <a:buChar char="•"/>
            </a:pPr>
            <a:endParaRPr lang="en-US" sz="2100" dirty="0">
              <a:latin typeface="Segoe UI Symbol" panose="020B0502040204020203" pitchFamily="34" charset="0"/>
              <a:ea typeface="Segoe UI Symbol" panose="020B0502040204020203" pitchFamily="34" charset="0"/>
              <a:cs typeface="Gill Sans"/>
            </a:endParaRPr>
          </a:p>
        </p:txBody>
      </p:sp>
      <p:sp>
        <p:nvSpPr>
          <p:cNvPr id="9" name="TextBox 8">
            <a:extLst>
              <a:ext uri="{FF2B5EF4-FFF2-40B4-BE49-F238E27FC236}">
                <a16:creationId xmlns:a16="http://schemas.microsoft.com/office/drawing/2014/main" id="{E0E56AA3-65C2-3144-B287-E67C5D457F6A}"/>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Instructor and course details</a:t>
            </a:r>
          </a:p>
        </p:txBody>
      </p:sp>
    </p:spTree>
    <p:extLst>
      <p:ext uri="{BB962C8B-B14F-4D97-AF65-F5344CB8AC3E}">
        <p14:creationId xmlns:p14="http://schemas.microsoft.com/office/powerpoint/2010/main" val="360426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How do we use Geodynamics to investigate?</a:t>
            </a:r>
          </a:p>
        </p:txBody>
      </p:sp>
      <p:sp>
        <p:nvSpPr>
          <p:cNvPr id="6" name="TextBox 5">
            <a:extLst>
              <a:ext uri="{FF2B5EF4-FFF2-40B4-BE49-F238E27FC236}">
                <a16:creationId xmlns:a16="http://schemas.microsoft.com/office/drawing/2014/main" id="{F6C8E2F1-CB48-0441-A48A-306B77DE37E6}"/>
              </a:ext>
            </a:extLst>
          </p:cNvPr>
          <p:cNvSpPr txBox="1"/>
          <p:nvPr/>
        </p:nvSpPr>
        <p:spPr>
          <a:xfrm>
            <a:off x="2888673" y="3619005"/>
            <a:ext cx="3366653"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Analog/laboratory </a:t>
            </a:r>
          </a:p>
        </p:txBody>
      </p:sp>
      <p:pic>
        <p:nvPicPr>
          <p:cNvPr id="8" name="Picture 7" descr="Graphical user interface&#10;&#10;Description automatically generated">
            <a:extLst>
              <a:ext uri="{FF2B5EF4-FFF2-40B4-BE49-F238E27FC236}">
                <a16:creationId xmlns:a16="http://schemas.microsoft.com/office/drawing/2014/main" id="{D87429F0-4680-5445-ABD0-E0C6BAC5B420}"/>
              </a:ext>
            </a:extLst>
          </p:cNvPr>
          <p:cNvPicPr>
            <a:picLocks noChangeAspect="1"/>
          </p:cNvPicPr>
          <p:nvPr/>
        </p:nvPicPr>
        <p:blipFill>
          <a:blip r:embed="rId2"/>
          <a:stretch>
            <a:fillRect/>
          </a:stretch>
        </p:blipFill>
        <p:spPr>
          <a:xfrm>
            <a:off x="631064" y="4270940"/>
            <a:ext cx="7881870" cy="2196994"/>
          </a:xfrm>
          <a:prstGeom prst="rect">
            <a:avLst/>
          </a:prstGeom>
        </p:spPr>
      </p:pic>
      <p:sp>
        <p:nvSpPr>
          <p:cNvPr id="9" name="Rectangle 8">
            <a:extLst>
              <a:ext uri="{FF2B5EF4-FFF2-40B4-BE49-F238E27FC236}">
                <a16:creationId xmlns:a16="http://schemas.microsoft.com/office/drawing/2014/main" id="{9D050CD9-D23D-6748-A265-3372D269D673}"/>
              </a:ext>
            </a:extLst>
          </p:cNvPr>
          <p:cNvSpPr/>
          <p:nvPr/>
        </p:nvSpPr>
        <p:spPr>
          <a:xfrm>
            <a:off x="6255326" y="6419677"/>
            <a:ext cx="2367956" cy="323165"/>
          </a:xfrm>
          <a:prstGeom prst="rect">
            <a:avLst/>
          </a:prstGeom>
        </p:spPr>
        <p:txBody>
          <a:bodyPr wrap="none">
            <a:spAutoFit/>
          </a:bodyPr>
          <a:lstStyle/>
          <a:p>
            <a:r>
              <a:rPr lang="en-US" sz="1500" dirty="0" err="1">
                <a:latin typeface="Segoe UI Symbol" panose="020B0502040204020203" pitchFamily="34" charset="0"/>
                <a:ea typeface="Segoe UI Symbol" panose="020B0502040204020203" pitchFamily="34" charset="0"/>
                <a:cs typeface="Segoe UI Emoji" panose="020F0502020204030204" pitchFamily="34" charset="0"/>
              </a:rPr>
              <a:t>Bellahsen</a:t>
            </a:r>
            <a:r>
              <a:rPr lang="en-US" sz="1500" dirty="0">
                <a:latin typeface="Segoe UI Symbol" panose="020B0502040204020203" pitchFamily="34" charset="0"/>
                <a:ea typeface="Segoe UI Symbol" panose="020B0502040204020203" pitchFamily="34" charset="0"/>
                <a:cs typeface="Segoe UI Emoji" panose="020F0502020204030204" pitchFamily="34" charset="0"/>
              </a:rPr>
              <a:t> et al., JGR, 2005</a:t>
            </a:r>
          </a:p>
        </p:txBody>
      </p:sp>
      <p:pic>
        <p:nvPicPr>
          <p:cNvPr id="11" name="Picture 10" descr="Graphical user interface&#10;&#10;Description automatically generated">
            <a:extLst>
              <a:ext uri="{FF2B5EF4-FFF2-40B4-BE49-F238E27FC236}">
                <a16:creationId xmlns:a16="http://schemas.microsoft.com/office/drawing/2014/main" id="{D98E2391-F1EA-5A4D-BF8A-7D4F2E09696C}"/>
              </a:ext>
            </a:extLst>
          </p:cNvPr>
          <p:cNvPicPr>
            <a:picLocks noChangeAspect="1"/>
          </p:cNvPicPr>
          <p:nvPr/>
        </p:nvPicPr>
        <p:blipFill>
          <a:blip r:embed="rId3"/>
          <a:stretch>
            <a:fillRect/>
          </a:stretch>
        </p:blipFill>
        <p:spPr>
          <a:xfrm>
            <a:off x="4986068" y="1206105"/>
            <a:ext cx="4157932" cy="2279820"/>
          </a:xfrm>
          <a:prstGeom prst="rect">
            <a:avLst/>
          </a:prstGeom>
        </p:spPr>
      </p:pic>
      <p:pic>
        <p:nvPicPr>
          <p:cNvPr id="13" name="Picture 12" descr="Diagram&#10;&#10;Description automatically generated">
            <a:extLst>
              <a:ext uri="{FF2B5EF4-FFF2-40B4-BE49-F238E27FC236}">
                <a16:creationId xmlns:a16="http://schemas.microsoft.com/office/drawing/2014/main" id="{0C334054-1BB0-824B-AFD5-0C6AB064BC78}"/>
              </a:ext>
            </a:extLst>
          </p:cNvPr>
          <p:cNvPicPr>
            <a:picLocks noChangeAspect="1"/>
          </p:cNvPicPr>
          <p:nvPr/>
        </p:nvPicPr>
        <p:blipFill>
          <a:blip r:embed="rId4"/>
          <a:stretch>
            <a:fillRect/>
          </a:stretch>
        </p:blipFill>
        <p:spPr>
          <a:xfrm>
            <a:off x="77636" y="1612824"/>
            <a:ext cx="4572000" cy="1460876"/>
          </a:xfrm>
          <a:prstGeom prst="rect">
            <a:avLst/>
          </a:prstGeom>
        </p:spPr>
      </p:pic>
      <p:sp>
        <p:nvSpPr>
          <p:cNvPr id="14" name="Rectangle 13">
            <a:extLst>
              <a:ext uri="{FF2B5EF4-FFF2-40B4-BE49-F238E27FC236}">
                <a16:creationId xmlns:a16="http://schemas.microsoft.com/office/drawing/2014/main" id="{DD3667D6-8D9E-D34A-B56A-506355D1EC9D}"/>
              </a:ext>
            </a:extLst>
          </p:cNvPr>
          <p:cNvSpPr/>
          <p:nvPr/>
        </p:nvSpPr>
        <p:spPr>
          <a:xfrm>
            <a:off x="276783" y="3278251"/>
            <a:ext cx="2086853" cy="323165"/>
          </a:xfrm>
          <a:prstGeom prst="rect">
            <a:avLst/>
          </a:prstGeom>
        </p:spPr>
        <p:txBody>
          <a:bodyPr wrap="none">
            <a:spAutoFit/>
          </a:bodyPr>
          <a:lstStyle/>
          <a:p>
            <a:r>
              <a:rPr lang="en-US" sz="1500" dirty="0" err="1">
                <a:latin typeface="Segoe UI Symbol" panose="020B0502040204020203" pitchFamily="34" charset="0"/>
                <a:ea typeface="Segoe UI Symbol" panose="020B0502040204020203" pitchFamily="34" charset="0"/>
                <a:cs typeface="Segoe UI Emoji" panose="020F0502020204030204" pitchFamily="34" charset="0"/>
              </a:rPr>
              <a:t>Tovish</a:t>
            </a:r>
            <a:r>
              <a:rPr lang="en-US" sz="1500" dirty="0">
                <a:latin typeface="Segoe UI Symbol" panose="020B0502040204020203" pitchFamily="34" charset="0"/>
                <a:ea typeface="Segoe UI Symbol" panose="020B0502040204020203" pitchFamily="34" charset="0"/>
                <a:cs typeface="Segoe UI Emoji" panose="020F0502020204030204" pitchFamily="34" charset="0"/>
              </a:rPr>
              <a:t> et al., 1978, JGR</a:t>
            </a:r>
          </a:p>
        </p:txBody>
      </p:sp>
      <p:sp>
        <p:nvSpPr>
          <p:cNvPr id="15" name="Rectangle 14">
            <a:extLst>
              <a:ext uri="{FF2B5EF4-FFF2-40B4-BE49-F238E27FC236}">
                <a16:creationId xmlns:a16="http://schemas.microsoft.com/office/drawing/2014/main" id="{F4A0175B-8491-0349-A13B-18A538931458}"/>
              </a:ext>
            </a:extLst>
          </p:cNvPr>
          <p:cNvSpPr/>
          <p:nvPr/>
        </p:nvSpPr>
        <p:spPr>
          <a:xfrm>
            <a:off x="4986068" y="935440"/>
            <a:ext cx="241540" cy="677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608ADB-8913-244B-89E1-81B9DD43B41A}"/>
              </a:ext>
            </a:extLst>
          </p:cNvPr>
          <p:cNvSpPr txBox="1"/>
          <p:nvPr/>
        </p:nvSpPr>
        <p:spPr>
          <a:xfrm>
            <a:off x="0" y="465843"/>
            <a:ext cx="9144000" cy="538609"/>
          </a:xfrm>
          <a:prstGeom prst="rect">
            <a:avLst/>
          </a:prstGeom>
          <a:noFill/>
        </p:spPr>
        <p:txBody>
          <a:bodyPr wrap="square" rtlCol="0">
            <a:spAutoFit/>
          </a:bodyPr>
          <a:lstStyle/>
          <a:p>
            <a:pPr algn="ctr"/>
            <a:r>
              <a:rPr lang="en-US" sz="2900" b="1" dirty="0">
                <a:latin typeface="Segoe UI Symbol" panose="020B0502040204020203" pitchFamily="34" charset="0"/>
                <a:ea typeface="Segoe UI Symbol" panose="020B0502040204020203" pitchFamily="34" charset="0"/>
              </a:rPr>
              <a:t>Modeling!</a:t>
            </a:r>
          </a:p>
        </p:txBody>
      </p:sp>
      <p:sp>
        <p:nvSpPr>
          <p:cNvPr id="4" name="TextBox 3">
            <a:extLst>
              <a:ext uri="{FF2B5EF4-FFF2-40B4-BE49-F238E27FC236}">
                <a16:creationId xmlns:a16="http://schemas.microsoft.com/office/drawing/2014/main" id="{8D6E6E27-B560-2445-82B1-B18800B6A0A0}"/>
              </a:ext>
            </a:extLst>
          </p:cNvPr>
          <p:cNvSpPr txBox="1"/>
          <p:nvPr/>
        </p:nvSpPr>
        <p:spPr>
          <a:xfrm>
            <a:off x="2363636" y="730475"/>
            <a:ext cx="9144000"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Numerical </a:t>
            </a:r>
          </a:p>
        </p:txBody>
      </p:sp>
      <p:sp>
        <p:nvSpPr>
          <p:cNvPr id="7" name="TextBox 6">
            <a:extLst>
              <a:ext uri="{FF2B5EF4-FFF2-40B4-BE49-F238E27FC236}">
                <a16:creationId xmlns:a16="http://schemas.microsoft.com/office/drawing/2014/main" id="{B5BD4B8B-3984-ED42-B135-39076F3CFD56}"/>
              </a:ext>
            </a:extLst>
          </p:cNvPr>
          <p:cNvSpPr txBox="1"/>
          <p:nvPr/>
        </p:nvSpPr>
        <p:spPr>
          <a:xfrm>
            <a:off x="0" y="779461"/>
            <a:ext cx="3366653"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Analytical</a:t>
            </a:r>
          </a:p>
        </p:txBody>
      </p:sp>
    </p:spTree>
    <p:extLst>
      <p:ext uri="{BB962C8B-B14F-4D97-AF65-F5344CB8AC3E}">
        <p14:creationId xmlns:p14="http://schemas.microsoft.com/office/powerpoint/2010/main" val="1275160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How do we use Geodynamics to investigate?</a:t>
            </a:r>
          </a:p>
        </p:txBody>
      </p:sp>
      <p:sp>
        <p:nvSpPr>
          <p:cNvPr id="6" name="TextBox 5">
            <a:extLst>
              <a:ext uri="{FF2B5EF4-FFF2-40B4-BE49-F238E27FC236}">
                <a16:creationId xmlns:a16="http://schemas.microsoft.com/office/drawing/2014/main" id="{F6C8E2F1-CB48-0441-A48A-306B77DE37E6}"/>
              </a:ext>
            </a:extLst>
          </p:cNvPr>
          <p:cNvSpPr txBox="1"/>
          <p:nvPr/>
        </p:nvSpPr>
        <p:spPr>
          <a:xfrm>
            <a:off x="2888673" y="3619005"/>
            <a:ext cx="3366653"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Analog/laboratory </a:t>
            </a:r>
          </a:p>
        </p:txBody>
      </p:sp>
      <p:pic>
        <p:nvPicPr>
          <p:cNvPr id="8" name="Picture 7" descr="Graphical user interface&#10;&#10;Description automatically generated">
            <a:extLst>
              <a:ext uri="{FF2B5EF4-FFF2-40B4-BE49-F238E27FC236}">
                <a16:creationId xmlns:a16="http://schemas.microsoft.com/office/drawing/2014/main" id="{D87429F0-4680-5445-ABD0-E0C6BAC5B420}"/>
              </a:ext>
            </a:extLst>
          </p:cNvPr>
          <p:cNvPicPr>
            <a:picLocks noChangeAspect="1"/>
          </p:cNvPicPr>
          <p:nvPr/>
        </p:nvPicPr>
        <p:blipFill>
          <a:blip r:embed="rId2"/>
          <a:stretch>
            <a:fillRect/>
          </a:stretch>
        </p:blipFill>
        <p:spPr>
          <a:xfrm>
            <a:off x="631064" y="4270940"/>
            <a:ext cx="7881870" cy="2196994"/>
          </a:xfrm>
          <a:prstGeom prst="rect">
            <a:avLst/>
          </a:prstGeom>
        </p:spPr>
      </p:pic>
      <p:sp>
        <p:nvSpPr>
          <p:cNvPr id="9" name="Rectangle 8">
            <a:extLst>
              <a:ext uri="{FF2B5EF4-FFF2-40B4-BE49-F238E27FC236}">
                <a16:creationId xmlns:a16="http://schemas.microsoft.com/office/drawing/2014/main" id="{9D050CD9-D23D-6748-A265-3372D269D673}"/>
              </a:ext>
            </a:extLst>
          </p:cNvPr>
          <p:cNvSpPr/>
          <p:nvPr/>
        </p:nvSpPr>
        <p:spPr>
          <a:xfrm>
            <a:off x="6255326" y="6419677"/>
            <a:ext cx="2367956" cy="323165"/>
          </a:xfrm>
          <a:prstGeom prst="rect">
            <a:avLst/>
          </a:prstGeom>
        </p:spPr>
        <p:txBody>
          <a:bodyPr wrap="none">
            <a:spAutoFit/>
          </a:bodyPr>
          <a:lstStyle/>
          <a:p>
            <a:r>
              <a:rPr lang="en-US" sz="1500" dirty="0" err="1">
                <a:latin typeface="Segoe UI Symbol" panose="020B0502040204020203" pitchFamily="34" charset="0"/>
                <a:ea typeface="Segoe UI Symbol" panose="020B0502040204020203" pitchFamily="34" charset="0"/>
                <a:cs typeface="Segoe UI Emoji" panose="020F0502020204030204" pitchFamily="34" charset="0"/>
              </a:rPr>
              <a:t>Bellahsen</a:t>
            </a:r>
            <a:r>
              <a:rPr lang="en-US" sz="1500" dirty="0">
                <a:latin typeface="Segoe UI Symbol" panose="020B0502040204020203" pitchFamily="34" charset="0"/>
                <a:ea typeface="Segoe UI Symbol" panose="020B0502040204020203" pitchFamily="34" charset="0"/>
                <a:cs typeface="Segoe UI Emoji" panose="020F0502020204030204" pitchFamily="34" charset="0"/>
              </a:rPr>
              <a:t> et al., JGR, 2005</a:t>
            </a:r>
          </a:p>
        </p:txBody>
      </p:sp>
      <p:pic>
        <p:nvPicPr>
          <p:cNvPr id="11" name="Picture 10" descr="Graphical user interface&#10;&#10;Description automatically generated">
            <a:extLst>
              <a:ext uri="{FF2B5EF4-FFF2-40B4-BE49-F238E27FC236}">
                <a16:creationId xmlns:a16="http://schemas.microsoft.com/office/drawing/2014/main" id="{D98E2391-F1EA-5A4D-BF8A-7D4F2E09696C}"/>
              </a:ext>
            </a:extLst>
          </p:cNvPr>
          <p:cNvPicPr>
            <a:picLocks noChangeAspect="1"/>
          </p:cNvPicPr>
          <p:nvPr/>
        </p:nvPicPr>
        <p:blipFill>
          <a:blip r:embed="rId3"/>
          <a:stretch>
            <a:fillRect/>
          </a:stretch>
        </p:blipFill>
        <p:spPr>
          <a:xfrm>
            <a:off x="4986068" y="1206105"/>
            <a:ext cx="4157932" cy="2279820"/>
          </a:xfrm>
          <a:prstGeom prst="rect">
            <a:avLst/>
          </a:prstGeom>
        </p:spPr>
      </p:pic>
      <p:pic>
        <p:nvPicPr>
          <p:cNvPr id="13" name="Picture 12" descr="Diagram&#10;&#10;Description automatically generated">
            <a:extLst>
              <a:ext uri="{FF2B5EF4-FFF2-40B4-BE49-F238E27FC236}">
                <a16:creationId xmlns:a16="http://schemas.microsoft.com/office/drawing/2014/main" id="{0C334054-1BB0-824B-AFD5-0C6AB064BC78}"/>
              </a:ext>
            </a:extLst>
          </p:cNvPr>
          <p:cNvPicPr>
            <a:picLocks noChangeAspect="1"/>
          </p:cNvPicPr>
          <p:nvPr/>
        </p:nvPicPr>
        <p:blipFill>
          <a:blip r:embed="rId4"/>
          <a:stretch>
            <a:fillRect/>
          </a:stretch>
        </p:blipFill>
        <p:spPr>
          <a:xfrm>
            <a:off x="77636" y="1612824"/>
            <a:ext cx="4572000" cy="1460876"/>
          </a:xfrm>
          <a:prstGeom prst="rect">
            <a:avLst/>
          </a:prstGeom>
        </p:spPr>
      </p:pic>
      <p:sp>
        <p:nvSpPr>
          <p:cNvPr id="14" name="Rectangle 13">
            <a:extLst>
              <a:ext uri="{FF2B5EF4-FFF2-40B4-BE49-F238E27FC236}">
                <a16:creationId xmlns:a16="http://schemas.microsoft.com/office/drawing/2014/main" id="{DD3667D6-8D9E-D34A-B56A-506355D1EC9D}"/>
              </a:ext>
            </a:extLst>
          </p:cNvPr>
          <p:cNvSpPr/>
          <p:nvPr/>
        </p:nvSpPr>
        <p:spPr>
          <a:xfrm>
            <a:off x="276783" y="3278251"/>
            <a:ext cx="2086853" cy="323165"/>
          </a:xfrm>
          <a:prstGeom prst="rect">
            <a:avLst/>
          </a:prstGeom>
        </p:spPr>
        <p:txBody>
          <a:bodyPr wrap="none">
            <a:spAutoFit/>
          </a:bodyPr>
          <a:lstStyle/>
          <a:p>
            <a:r>
              <a:rPr lang="en-US" sz="1500" dirty="0" err="1">
                <a:latin typeface="Segoe UI Symbol" panose="020B0502040204020203" pitchFamily="34" charset="0"/>
                <a:ea typeface="Segoe UI Symbol" panose="020B0502040204020203" pitchFamily="34" charset="0"/>
                <a:cs typeface="Segoe UI Emoji" panose="020F0502020204030204" pitchFamily="34" charset="0"/>
              </a:rPr>
              <a:t>Tovish</a:t>
            </a:r>
            <a:r>
              <a:rPr lang="en-US" sz="1500" dirty="0">
                <a:latin typeface="Segoe UI Symbol" panose="020B0502040204020203" pitchFamily="34" charset="0"/>
                <a:ea typeface="Segoe UI Symbol" panose="020B0502040204020203" pitchFamily="34" charset="0"/>
                <a:cs typeface="Segoe UI Emoji" panose="020F0502020204030204" pitchFamily="34" charset="0"/>
              </a:rPr>
              <a:t> et al., 1978, JGR</a:t>
            </a:r>
          </a:p>
        </p:txBody>
      </p:sp>
      <p:sp>
        <p:nvSpPr>
          <p:cNvPr id="15" name="Rectangle 14">
            <a:extLst>
              <a:ext uri="{FF2B5EF4-FFF2-40B4-BE49-F238E27FC236}">
                <a16:creationId xmlns:a16="http://schemas.microsoft.com/office/drawing/2014/main" id="{F4A0175B-8491-0349-A13B-18A538931458}"/>
              </a:ext>
            </a:extLst>
          </p:cNvPr>
          <p:cNvSpPr/>
          <p:nvPr/>
        </p:nvSpPr>
        <p:spPr>
          <a:xfrm>
            <a:off x="4986068" y="935440"/>
            <a:ext cx="241540" cy="677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608ADB-8913-244B-89E1-81B9DD43B41A}"/>
              </a:ext>
            </a:extLst>
          </p:cNvPr>
          <p:cNvSpPr txBox="1"/>
          <p:nvPr/>
        </p:nvSpPr>
        <p:spPr>
          <a:xfrm>
            <a:off x="0" y="465843"/>
            <a:ext cx="9144000" cy="538609"/>
          </a:xfrm>
          <a:prstGeom prst="rect">
            <a:avLst/>
          </a:prstGeom>
          <a:noFill/>
        </p:spPr>
        <p:txBody>
          <a:bodyPr wrap="square" rtlCol="0">
            <a:spAutoFit/>
          </a:bodyPr>
          <a:lstStyle/>
          <a:p>
            <a:pPr algn="ctr"/>
            <a:r>
              <a:rPr lang="en-US" sz="2900" b="1" dirty="0">
                <a:latin typeface="Segoe UI Symbol" panose="020B0502040204020203" pitchFamily="34" charset="0"/>
                <a:ea typeface="Segoe UI Symbol" panose="020B0502040204020203" pitchFamily="34" charset="0"/>
              </a:rPr>
              <a:t>Modeling!</a:t>
            </a:r>
          </a:p>
        </p:txBody>
      </p:sp>
      <p:sp>
        <p:nvSpPr>
          <p:cNvPr id="2" name="Rectangle 1">
            <a:extLst>
              <a:ext uri="{FF2B5EF4-FFF2-40B4-BE49-F238E27FC236}">
                <a16:creationId xmlns:a16="http://schemas.microsoft.com/office/drawing/2014/main" id="{CFEBBB75-7007-AD44-8524-442B8B080EF2}"/>
              </a:ext>
            </a:extLst>
          </p:cNvPr>
          <p:cNvSpPr/>
          <p:nvPr/>
        </p:nvSpPr>
        <p:spPr>
          <a:xfrm>
            <a:off x="386366" y="3580368"/>
            <a:ext cx="8512935" cy="3238995"/>
          </a:xfrm>
          <a:prstGeom prst="rect">
            <a:avLst/>
          </a:prstGeom>
          <a:solidFill>
            <a:schemeClr val="bg1">
              <a:alpha val="79332"/>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D6E6E27-B560-2445-82B1-B18800B6A0A0}"/>
              </a:ext>
            </a:extLst>
          </p:cNvPr>
          <p:cNvSpPr txBox="1"/>
          <p:nvPr/>
        </p:nvSpPr>
        <p:spPr>
          <a:xfrm>
            <a:off x="2363636" y="730475"/>
            <a:ext cx="9144000"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Numerical </a:t>
            </a:r>
          </a:p>
        </p:txBody>
      </p:sp>
      <p:sp>
        <p:nvSpPr>
          <p:cNvPr id="7" name="TextBox 6">
            <a:extLst>
              <a:ext uri="{FF2B5EF4-FFF2-40B4-BE49-F238E27FC236}">
                <a16:creationId xmlns:a16="http://schemas.microsoft.com/office/drawing/2014/main" id="{B5BD4B8B-3984-ED42-B135-39076F3CFD56}"/>
              </a:ext>
            </a:extLst>
          </p:cNvPr>
          <p:cNvSpPr txBox="1"/>
          <p:nvPr/>
        </p:nvSpPr>
        <p:spPr>
          <a:xfrm>
            <a:off x="0" y="779461"/>
            <a:ext cx="3366653"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Analytical</a:t>
            </a:r>
          </a:p>
        </p:txBody>
      </p:sp>
    </p:spTree>
    <p:extLst>
      <p:ext uri="{BB962C8B-B14F-4D97-AF65-F5344CB8AC3E}">
        <p14:creationId xmlns:p14="http://schemas.microsoft.com/office/powerpoint/2010/main" val="427018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How do we use Geodynamics to investigate?</a:t>
            </a:r>
          </a:p>
        </p:txBody>
      </p:sp>
      <p:sp>
        <p:nvSpPr>
          <p:cNvPr id="4" name="TextBox 3">
            <a:extLst>
              <a:ext uri="{FF2B5EF4-FFF2-40B4-BE49-F238E27FC236}">
                <a16:creationId xmlns:a16="http://schemas.microsoft.com/office/drawing/2014/main" id="{8D6E6E27-B560-2445-82B1-B18800B6A0A0}"/>
              </a:ext>
            </a:extLst>
          </p:cNvPr>
          <p:cNvSpPr txBox="1"/>
          <p:nvPr/>
        </p:nvSpPr>
        <p:spPr>
          <a:xfrm>
            <a:off x="2363636" y="730475"/>
            <a:ext cx="9144000"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Numerical </a:t>
            </a:r>
          </a:p>
        </p:txBody>
      </p:sp>
      <p:sp>
        <p:nvSpPr>
          <p:cNvPr id="6" name="TextBox 5">
            <a:extLst>
              <a:ext uri="{FF2B5EF4-FFF2-40B4-BE49-F238E27FC236}">
                <a16:creationId xmlns:a16="http://schemas.microsoft.com/office/drawing/2014/main" id="{F6C8E2F1-CB48-0441-A48A-306B77DE37E6}"/>
              </a:ext>
            </a:extLst>
          </p:cNvPr>
          <p:cNvSpPr txBox="1"/>
          <p:nvPr/>
        </p:nvSpPr>
        <p:spPr>
          <a:xfrm>
            <a:off x="2888673" y="3619005"/>
            <a:ext cx="3366653"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Analog/laboratory </a:t>
            </a:r>
          </a:p>
        </p:txBody>
      </p:sp>
      <p:sp>
        <p:nvSpPr>
          <p:cNvPr id="7" name="TextBox 6">
            <a:extLst>
              <a:ext uri="{FF2B5EF4-FFF2-40B4-BE49-F238E27FC236}">
                <a16:creationId xmlns:a16="http://schemas.microsoft.com/office/drawing/2014/main" id="{B5BD4B8B-3984-ED42-B135-39076F3CFD56}"/>
              </a:ext>
            </a:extLst>
          </p:cNvPr>
          <p:cNvSpPr txBox="1"/>
          <p:nvPr/>
        </p:nvSpPr>
        <p:spPr>
          <a:xfrm>
            <a:off x="0" y="779461"/>
            <a:ext cx="3366653"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Analytical</a:t>
            </a:r>
          </a:p>
        </p:txBody>
      </p:sp>
      <p:sp>
        <p:nvSpPr>
          <p:cNvPr id="9" name="Rectangle 8">
            <a:extLst>
              <a:ext uri="{FF2B5EF4-FFF2-40B4-BE49-F238E27FC236}">
                <a16:creationId xmlns:a16="http://schemas.microsoft.com/office/drawing/2014/main" id="{9D050CD9-D23D-6748-A265-3372D269D673}"/>
              </a:ext>
            </a:extLst>
          </p:cNvPr>
          <p:cNvSpPr/>
          <p:nvPr/>
        </p:nvSpPr>
        <p:spPr>
          <a:xfrm>
            <a:off x="6255326" y="3305387"/>
            <a:ext cx="1711687" cy="323165"/>
          </a:xfrm>
          <a:prstGeom prst="rect">
            <a:avLst/>
          </a:prstGeom>
        </p:spPr>
        <p:txBody>
          <a:bodyPr wrap="none">
            <a:spAutoFit/>
          </a:bodyPr>
          <a:lstStyle/>
          <a:p>
            <a:r>
              <a:rPr lang="en-US" sz="1500" dirty="0">
                <a:latin typeface="Segoe UI Symbol" panose="020B0502040204020203" pitchFamily="34" charset="0"/>
                <a:ea typeface="Segoe UI Symbol" panose="020B0502040204020203" pitchFamily="34" charset="0"/>
                <a:cs typeface="Segoe UI Emoji" panose="020F0502020204030204" pitchFamily="34" charset="0"/>
              </a:rPr>
              <a:t>Hickey et al., 2016</a:t>
            </a:r>
          </a:p>
        </p:txBody>
      </p:sp>
      <p:sp>
        <p:nvSpPr>
          <p:cNvPr id="14" name="Rectangle 13">
            <a:extLst>
              <a:ext uri="{FF2B5EF4-FFF2-40B4-BE49-F238E27FC236}">
                <a16:creationId xmlns:a16="http://schemas.microsoft.com/office/drawing/2014/main" id="{DD3667D6-8D9E-D34A-B56A-506355D1EC9D}"/>
              </a:ext>
            </a:extLst>
          </p:cNvPr>
          <p:cNvSpPr/>
          <p:nvPr/>
        </p:nvSpPr>
        <p:spPr>
          <a:xfrm>
            <a:off x="112926" y="3818980"/>
            <a:ext cx="1662635" cy="323165"/>
          </a:xfrm>
          <a:prstGeom prst="rect">
            <a:avLst/>
          </a:prstGeom>
        </p:spPr>
        <p:txBody>
          <a:bodyPr wrap="none">
            <a:spAutoFit/>
          </a:bodyPr>
          <a:lstStyle/>
          <a:p>
            <a:r>
              <a:rPr lang="en-US" sz="1500" dirty="0" err="1">
                <a:latin typeface="Segoe UI Symbol" panose="020B0502040204020203" pitchFamily="34" charset="0"/>
                <a:ea typeface="Segoe UI Symbol" panose="020B0502040204020203" pitchFamily="34" charset="0"/>
                <a:cs typeface="Segoe UI Emoji" panose="020F0502020204030204" pitchFamily="34" charset="0"/>
              </a:rPr>
              <a:t>Segall</a:t>
            </a:r>
            <a:r>
              <a:rPr lang="en-US" sz="1500" dirty="0">
                <a:latin typeface="Segoe UI Symbol" panose="020B0502040204020203" pitchFamily="34" charset="0"/>
                <a:ea typeface="Segoe UI Symbol" panose="020B0502040204020203" pitchFamily="34" charset="0"/>
                <a:cs typeface="Segoe UI Emoji" panose="020F0502020204030204" pitchFamily="34" charset="0"/>
              </a:rPr>
              <a:t> et al., 2019</a:t>
            </a:r>
          </a:p>
        </p:txBody>
      </p:sp>
      <p:sp>
        <p:nvSpPr>
          <p:cNvPr id="15" name="Rectangle 14">
            <a:extLst>
              <a:ext uri="{FF2B5EF4-FFF2-40B4-BE49-F238E27FC236}">
                <a16:creationId xmlns:a16="http://schemas.microsoft.com/office/drawing/2014/main" id="{F4A0175B-8491-0349-A13B-18A538931458}"/>
              </a:ext>
            </a:extLst>
          </p:cNvPr>
          <p:cNvSpPr/>
          <p:nvPr/>
        </p:nvSpPr>
        <p:spPr>
          <a:xfrm>
            <a:off x="4986068" y="935440"/>
            <a:ext cx="241540" cy="677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608ADB-8913-244B-89E1-81B9DD43B41A}"/>
              </a:ext>
            </a:extLst>
          </p:cNvPr>
          <p:cNvSpPr txBox="1"/>
          <p:nvPr/>
        </p:nvSpPr>
        <p:spPr>
          <a:xfrm>
            <a:off x="0" y="465843"/>
            <a:ext cx="9144000" cy="538609"/>
          </a:xfrm>
          <a:prstGeom prst="rect">
            <a:avLst/>
          </a:prstGeom>
          <a:noFill/>
        </p:spPr>
        <p:txBody>
          <a:bodyPr wrap="square" rtlCol="0">
            <a:spAutoFit/>
          </a:bodyPr>
          <a:lstStyle/>
          <a:p>
            <a:pPr algn="ctr"/>
            <a:r>
              <a:rPr lang="en-US" sz="2900" b="1" dirty="0">
                <a:latin typeface="Segoe UI Symbol" panose="020B0502040204020203" pitchFamily="34" charset="0"/>
                <a:ea typeface="Segoe UI Symbol" panose="020B0502040204020203" pitchFamily="34" charset="0"/>
              </a:rPr>
              <a:t>Modeling!</a:t>
            </a:r>
          </a:p>
        </p:txBody>
      </p:sp>
      <p:pic>
        <p:nvPicPr>
          <p:cNvPr id="10" name="Picture 9" descr="Chart&#10;&#10;Description automatically generated">
            <a:extLst>
              <a:ext uri="{FF2B5EF4-FFF2-40B4-BE49-F238E27FC236}">
                <a16:creationId xmlns:a16="http://schemas.microsoft.com/office/drawing/2014/main" id="{9FCEEE13-1092-2445-AEF9-2E75BDEC5588}"/>
              </a:ext>
            </a:extLst>
          </p:cNvPr>
          <p:cNvPicPr>
            <a:picLocks noChangeAspect="1"/>
          </p:cNvPicPr>
          <p:nvPr/>
        </p:nvPicPr>
        <p:blipFill>
          <a:blip r:embed="rId2"/>
          <a:stretch>
            <a:fillRect/>
          </a:stretch>
        </p:blipFill>
        <p:spPr>
          <a:xfrm>
            <a:off x="4571999" y="1403109"/>
            <a:ext cx="4465350" cy="1886372"/>
          </a:xfrm>
          <a:prstGeom prst="rect">
            <a:avLst/>
          </a:prstGeom>
        </p:spPr>
      </p:pic>
      <p:pic>
        <p:nvPicPr>
          <p:cNvPr id="16" name="Picture 15">
            <a:extLst>
              <a:ext uri="{FF2B5EF4-FFF2-40B4-BE49-F238E27FC236}">
                <a16:creationId xmlns:a16="http://schemas.microsoft.com/office/drawing/2014/main" id="{95BCE864-A3F0-1145-8260-ECC8E8F463B6}"/>
              </a:ext>
            </a:extLst>
          </p:cNvPr>
          <p:cNvPicPr>
            <a:picLocks noChangeAspect="1"/>
          </p:cNvPicPr>
          <p:nvPr/>
        </p:nvPicPr>
        <p:blipFill>
          <a:blip r:embed="rId3"/>
          <a:stretch>
            <a:fillRect/>
          </a:stretch>
        </p:blipFill>
        <p:spPr>
          <a:xfrm>
            <a:off x="2634470" y="4157614"/>
            <a:ext cx="3875058" cy="2499298"/>
          </a:xfrm>
          <a:prstGeom prst="rect">
            <a:avLst/>
          </a:prstGeom>
        </p:spPr>
      </p:pic>
      <p:sp>
        <p:nvSpPr>
          <p:cNvPr id="17" name="Rectangle 16">
            <a:extLst>
              <a:ext uri="{FF2B5EF4-FFF2-40B4-BE49-F238E27FC236}">
                <a16:creationId xmlns:a16="http://schemas.microsoft.com/office/drawing/2014/main" id="{9A8C0AED-3BF2-1B44-AAE6-67F50BAC69BB}"/>
              </a:ext>
            </a:extLst>
          </p:cNvPr>
          <p:cNvSpPr/>
          <p:nvPr/>
        </p:nvSpPr>
        <p:spPr>
          <a:xfrm>
            <a:off x="4571999" y="1269084"/>
            <a:ext cx="414069" cy="47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33923B-3720-5241-A4F8-3613B4B93782}"/>
              </a:ext>
            </a:extLst>
          </p:cNvPr>
          <p:cNvSpPr/>
          <p:nvPr/>
        </p:nvSpPr>
        <p:spPr>
          <a:xfrm>
            <a:off x="6471228" y="6101629"/>
            <a:ext cx="1971309" cy="553998"/>
          </a:xfrm>
          <a:prstGeom prst="rect">
            <a:avLst/>
          </a:prstGeom>
        </p:spPr>
        <p:txBody>
          <a:bodyPr wrap="none">
            <a:spAutoFit/>
          </a:bodyPr>
          <a:lstStyle/>
          <a:p>
            <a:r>
              <a:rPr lang="en-US" sz="1500" dirty="0" err="1">
                <a:latin typeface="Segoe UI Symbol" panose="020B0502040204020203" pitchFamily="34" charset="0"/>
                <a:ea typeface="Segoe UI Symbol" panose="020B0502040204020203" pitchFamily="34" charset="0"/>
                <a:cs typeface="Segoe UI Emoji" panose="020F0502020204030204" pitchFamily="34" charset="0"/>
              </a:rPr>
              <a:t>Taisne</a:t>
            </a:r>
            <a:r>
              <a:rPr lang="en-US" sz="1500" dirty="0">
                <a:latin typeface="Segoe UI Symbol" panose="020B0502040204020203" pitchFamily="34" charset="0"/>
                <a:ea typeface="Segoe UI Symbol" panose="020B0502040204020203" pitchFamily="34" charset="0"/>
                <a:cs typeface="Segoe UI Emoji" panose="020F0502020204030204" pitchFamily="34" charset="0"/>
              </a:rPr>
              <a:t> and Tait, 2011:</a:t>
            </a:r>
          </a:p>
          <a:p>
            <a:r>
              <a:rPr lang="en-US" sz="1500" i="1" dirty="0">
                <a:latin typeface="Segoe UI Symbol" panose="020B0502040204020203" pitchFamily="34" charset="0"/>
                <a:ea typeface="Segoe UI Symbol" panose="020B0502040204020203" pitchFamily="34" charset="0"/>
                <a:cs typeface="Segoe UI Emoji" panose="020F0502020204030204" pitchFamily="34" charset="0"/>
              </a:rPr>
              <a:t>Dyke propagation</a:t>
            </a:r>
          </a:p>
        </p:txBody>
      </p:sp>
      <p:sp>
        <p:nvSpPr>
          <p:cNvPr id="19" name="TextBox 18">
            <a:extLst>
              <a:ext uri="{FF2B5EF4-FFF2-40B4-BE49-F238E27FC236}">
                <a16:creationId xmlns:a16="http://schemas.microsoft.com/office/drawing/2014/main" id="{3CDAD5B9-94D7-0046-B9C3-BEA0F367C71E}"/>
              </a:ext>
            </a:extLst>
          </p:cNvPr>
          <p:cNvSpPr txBox="1"/>
          <p:nvPr/>
        </p:nvSpPr>
        <p:spPr>
          <a:xfrm>
            <a:off x="10506974" y="6642340"/>
            <a:ext cx="184731" cy="369332"/>
          </a:xfrm>
          <a:prstGeom prst="rect">
            <a:avLst/>
          </a:prstGeom>
          <a:noFill/>
        </p:spPr>
        <p:txBody>
          <a:bodyPr wrap="none" rtlCol="0">
            <a:spAutoFit/>
          </a:bodyPr>
          <a:lstStyle/>
          <a:p>
            <a:endParaRPr lang="en-US" dirty="0"/>
          </a:p>
        </p:txBody>
      </p:sp>
      <p:pic>
        <p:nvPicPr>
          <p:cNvPr id="2050" name="Picture 2" descr="Figure 4. ">
            <a:extLst>
              <a:ext uri="{FF2B5EF4-FFF2-40B4-BE49-F238E27FC236}">
                <a16:creationId xmlns:a16="http://schemas.microsoft.com/office/drawing/2014/main" id="{51FE24BE-EEB6-5246-A861-29BA85748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6" y="1295341"/>
            <a:ext cx="3519578" cy="243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57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How do we use Geodynamics to investigate?</a:t>
            </a:r>
          </a:p>
        </p:txBody>
      </p:sp>
      <p:pic>
        <p:nvPicPr>
          <p:cNvPr id="6" name="Picture 5" descr="Timeline&#10;&#10;Description automatically generated">
            <a:extLst>
              <a:ext uri="{FF2B5EF4-FFF2-40B4-BE49-F238E27FC236}">
                <a16:creationId xmlns:a16="http://schemas.microsoft.com/office/drawing/2014/main" id="{672B6188-3DEF-D64C-825F-C42335AB8E9C}"/>
              </a:ext>
            </a:extLst>
          </p:cNvPr>
          <p:cNvPicPr>
            <a:picLocks noChangeAspect="1"/>
          </p:cNvPicPr>
          <p:nvPr/>
        </p:nvPicPr>
        <p:blipFill>
          <a:blip r:embed="rId2"/>
          <a:stretch>
            <a:fillRect/>
          </a:stretch>
        </p:blipFill>
        <p:spPr>
          <a:xfrm>
            <a:off x="940975" y="1354025"/>
            <a:ext cx="7718961" cy="4629337"/>
          </a:xfrm>
          <a:prstGeom prst="rect">
            <a:avLst/>
          </a:prstGeom>
        </p:spPr>
      </p:pic>
      <p:sp>
        <p:nvSpPr>
          <p:cNvPr id="7" name="TextBox 6">
            <a:extLst>
              <a:ext uri="{FF2B5EF4-FFF2-40B4-BE49-F238E27FC236}">
                <a16:creationId xmlns:a16="http://schemas.microsoft.com/office/drawing/2014/main" id="{A29537AE-073A-9E46-8A70-D776D7A92201}"/>
              </a:ext>
            </a:extLst>
          </p:cNvPr>
          <p:cNvSpPr txBox="1"/>
          <p:nvPr/>
        </p:nvSpPr>
        <p:spPr>
          <a:xfrm>
            <a:off x="0" y="465843"/>
            <a:ext cx="9144000" cy="538609"/>
          </a:xfrm>
          <a:prstGeom prst="rect">
            <a:avLst/>
          </a:prstGeom>
          <a:noFill/>
        </p:spPr>
        <p:txBody>
          <a:bodyPr wrap="square" rtlCol="0">
            <a:spAutoFit/>
          </a:bodyPr>
          <a:lstStyle/>
          <a:p>
            <a:pPr algn="ctr"/>
            <a:r>
              <a:rPr lang="en-US" sz="2900" b="1" dirty="0">
                <a:latin typeface="Segoe UI Symbol" panose="020B0502040204020203" pitchFamily="34" charset="0"/>
                <a:ea typeface="Segoe UI Symbol" panose="020B0502040204020203" pitchFamily="34" charset="0"/>
              </a:rPr>
              <a:t>Modeling!</a:t>
            </a:r>
          </a:p>
        </p:txBody>
      </p:sp>
      <p:sp>
        <p:nvSpPr>
          <p:cNvPr id="5" name="TextBox 4">
            <a:extLst>
              <a:ext uri="{FF2B5EF4-FFF2-40B4-BE49-F238E27FC236}">
                <a16:creationId xmlns:a16="http://schemas.microsoft.com/office/drawing/2014/main" id="{09FAD779-43CE-2045-8EFD-0E3885779604}"/>
              </a:ext>
            </a:extLst>
          </p:cNvPr>
          <p:cNvSpPr txBox="1"/>
          <p:nvPr/>
        </p:nvSpPr>
        <p:spPr>
          <a:xfrm>
            <a:off x="2099953" y="6500721"/>
            <a:ext cx="9144000" cy="323165"/>
          </a:xfrm>
          <a:prstGeom prst="rect">
            <a:avLst/>
          </a:prstGeom>
          <a:noFill/>
        </p:spPr>
        <p:txBody>
          <a:bodyPr wrap="square" rtlCol="0">
            <a:spAutoFit/>
          </a:bodyPr>
          <a:lstStyle/>
          <a:p>
            <a:pPr algn="ctr"/>
            <a:r>
              <a:rPr lang="en-US" sz="1500" dirty="0">
                <a:latin typeface="Segoe UI Symbol" panose="020B0502040204020203" pitchFamily="34" charset="0"/>
                <a:ea typeface="Segoe UI Symbol" panose="020B0502040204020203" pitchFamily="34" charset="0"/>
              </a:rPr>
              <a:t>van </a:t>
            </a:r>
            <a:r>
              <a:rPr lang="en-US" sz="1500" dirty="0" err="1">
                <a:latin typeface="Segoe UI Symbol" panose="020B0502040204020203" pitchFamily="34" charset="0"/>
                <a:ea typeface="Segoe UI Symbol" panose="020B0502040204020203" pitchFamily="34" charset="0"/>
              </a:rPr>
              <a:t>Zelst</a:t>
            </a:r>
            <a:r>
              <a:rPr lang="en-US" sz="1500" dirty="0">
                <a:latin typeface="Segoe UI Symbol" panose="020B0502040204020203" pitchFamily="34" charset="0"/>
                <a:ea typeface="Segoe UI Symbol" panose="020B0502040204020203" pitchFamily="34" charset="0"/>
              </a:rPr>
              <a:t> et al., 2021, https://</a:t>
            </a:r>
            <a:r>
              <a:rPr lang="en-US" sz="1500" dirty="0" err="1">
                <a:latin typeface="Segoe UI Symbol" panose="020B0502040204020203" pitchFamily="34" charset="0"/>
                <a:ea typeface="Segoe UI Symbol" panose="020B0502040204020203" pitchFamily="34" charset="0"/>
              </a:rPr>
              <a:t>doi.org</a:t>
            </a:r>
            <a:r>
              <a:rPr lang="en-US" sz="1500" dirty="0">
                <a:latin typeface="Segoe UI Symbol" panose="020B0502040204020203" pitchFamily="34" charset="0"/>
                <a:ea typeface="Segoe UI Symbol" panose="020B0502040204020203" pitchFamily="34" charset="0"/>
              </a:rPr>
              <a:t>/10.5194/se-2021-14  </a:t>
            </a:r>
          </a:p>
        </p:txBody>
      </p:sp>
    </p:spTree>
    <p:extLst>
      <p:ext uri="{BB962C8B-B14F-4D97-AF65-F5344CB8AC3E}">
        <p14:creationId xmlns:p14="http://schemas.microsoft.com/office/powerpoint/2010/main" val="198196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A </a:t>
            </a:r>
            <a:r>
              <a:rPr lang="en-US" sz="2900" b="1" u="sng" dirty="0">
                <a:latin typeface="Segoe UI Symbol" panose="020B0502040204020203" pitchFamily="34" charset="0"/>
                <a:ea typeface="Segoe UI Symbol" panose="020B0502040204020203" pitchFamily="34" charset="0"/>
              </a:rPr>
              <a:t>complex</a:t>
            </a:r>
            <a:r>
              <a:rPr lang="en-US" sz="2900" dirty="0">
                <a:latin typeface="Segoe UI Symbol" panose="020B0502040204020203" pitchFamily="34" charset="0"/>
                <a:ea typeface="Segoe UI Symbol" panose="020B0502040204020203" pitchFamily="34" charset="0"/>
              </a:rPr>
              <a:t> geodynamic model</a:t>
            </a:r>
          </a:p>
        </p:txBody>
      </p:sp>
      <p:sp>
        <p:nvSpPr>
          <p:cNvPr id="4" name="Rectangle 3">
            <a:extLst>
              <a:ext uri="{FF2B5EF4-FFF2-40B4-BE49-F238E27FC236}">
                <a16:creationId xmlns:a16="http://schemas.microsoft.com/office/drawing/2014/main" id="{CDF329C6-BE1D-2B43-8522-47C84E413E46}"/>
              </a:ext>
            </a:extLst>
          </p:cNvPr>
          <p:cNvSpPr/>
          <p:nvPr/>
        </p:nvSpPr>
        <p:spPr>
          <a:xfrm>
            <a:off x="115614" y="5511345"/>
            <a:ext cx="8912772" cy="1169551"/>
          </a:xfrm>
          <a:prstGeom prst="rect">
            <a:avLst/>
          </a:prstGeom>
        </p:spPr>
        <p:txBody>
          <a:bodyPr wrap="square">
            <a:spAutoFit/>
          </a:bodyPr>
          <a:lstStyle/>
          <a:p>
            <a:r>
              <a:rPr lang="en-US" sz="1500" dirty="0">
                <a:latin typeface="Segoe UI Symbol" panose="020B0502040204020203" pitchFamily="34" charset="0"/>
                <a:ea typeface="Segoe UI Symbol" panose="020B0502040204020203" pitchFamily="34" charset="0"/>
              </a:rPr>
              <a:t>The movie shows the temporal evolution of surface topography (left panel) and mantle cold (slabs in blue) and hot (plumes in orange) heterogeneities (right panel) in global models of mantle convection self-generating plate-like tectonics with the </a:t>
            </a:r>
            <a:r>
              <a:rPr lang="en-US" sz="1500" dirty="0" err="1">
                <a:latin typeface="Segoe UI Symbol" panose="020B0502040204020203" pitchFamily="34" charset="0"/>
                <a:ea typeface="Segoe UI Symbol" panose="020B0502040204020203" pitchFamily="34" charset="0"/>
              </a:rPr>
              <a:t>StagYY</a:t>
            </a:r>
            <a:r>
              <a:rPr lang="en-US" sz="1500" dirty="0">
                <a:latin typeface="Segoe UI Symbol" panose="020B0502040204020203" pitchFamily="34" charset="0"/>
                <a:ea typeface="Segoe UI Symbol" panose="020B0502040204020203" pitchFamily="34" charset="0"/>
              </a:rPr>
              <a:t> code.</a:t>
            </a:r>
          </a:p>
          <a:p>
            <a:endParaRPr lang="en-US" sz="1000" dirty="0">
              <a:latin typeface="Segoe UI Symbol" panose="020B0502040204020203" pitchFamily="34" charset="0"/>
              <a:ea typeface="Segoe UI Symbol" panose="020B0502040204020203" pitchFamily="34" charset="0"/>
            </a:endParaRPr>
          </a:p>
          <a:p>
            <a:r>
              <a:rPr lang="en-US" sz="1500" i="1" dirty="0" err="1">
                <a:latin typeface="Segoe UI Symbol" panose="020B0502040204020203" pitchFamily="34" charset="0"/>
                <a:ea typeface="Segoe UI Symbol" panose="020B0502040204020203" pitchFamily="34" charset="0"/>
              </a:rPr>
              <a:t>Arnould</a:t>
            </a:r>
            <a:r>
              <a:rPr lang="en-US" sz="1500" i="1" dirty="0">
                <a:latin typeface="Segoe UI Symbol" panose="020B0502040204020203" pitchFamily="34" charset="0"/>
                <a:ea typeface="Segoe UI Symbol" panose="020B0502040204020203" pitchFamily="34" charset="0"/>
              </a:rPr>
              <a:t> et al., 2020, EPSL</a:t>
            </a:r>
          </a:p>
        </p:txBody>
      </p:sp>
      <p:pic>
        <p:nvPicPr>
          <p:cNvPr id="5" name="Online Media 4" descr="The interaction of mantle plumes and the Earth's surface">
            <a:hlinkClick r:id="" action="ppaction://media"/>
            <a:extLst>
              <a:ext uri="{FF2B5EF4-FFF2-40B4-BE49-F238E27FC236}">
                <a16:creationId xmlns:a16="http://schemas.microsoft.com/office/drawing/2014/main" id="{C634C125-E476-8940-BE3D-2C761C621C19}"/>
              </a:ext>
            </a:extLst>
          </p:cNvPr>
          <p:cNvPicPr>
            <a:picLocks noRot="1" noChangeAspect="1"/>
          </p:cNvPicPr>
          <p:nvPr>
            <a:videoFile r:link="rId1"/>
          </p:nvPr>
        </p:nvPicPr>
        <p:blipFill>
          <a:blip r:embed="rId3"/>
          <a:stretch>
            <a:fillRect/>
          </a:stretch>
        </p:blipFill>
        <p:spPr>
          <a:xfrm>
            <a:off x="297473" y="643325"/>
            <a:ext cx="8430626" cy="4763304"/>
          </a:xfrm>
          <a:prstGeom prst="rect">
            <a:avLst/>
          </a:prstGeom>
        </p:spPr>
      </p:pic>
    </p:spTree>
    <p:extLst>
      <p:ext uri="{BB962C8B-B14F-4D97-AF65-F5344CB8AC3E}">
        <p14:creationId xmlns:p14="http://schemas.microsoft.com/office/powerpoint/2010/main" val="30385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A </a:t>
            </a:r>
            <a:r>
              <a:rPr lang="en-US" sz="2900" b="1" u="sng" dirty="0">
                <a:latin typeface="Segoe UI Symbol" panose="020B0502040204020203" pitchFamily="34" charset="0"/>
                <a:ea typeface="Segoe UI Symbol" panose="020B0502040204020203" pitchFamily="34" charset="0"/>
              </a:rPr>
              <a:t>simple</a:t>
            </a:r>
            <a:r>
              <a:rPr lang="en-US" sz="2900" dirty="0">
                <a:latin typeface="Segoe UI Symbol" panose="020B0502040204020203" pitchFamily="34" charset="0"/>
                <a:ea typeface="Segoe UI Symbol" panose="020B0502040204020203" pitchFamily="34" charset="0"/>
              </a:rPr>
              <a:t> geodynamic model</a:t>
            </a:r>
          </a:p>
        </p:txBody>
      </p:sp>
      <p:pic>
        <p:nvPicPr>
          <p:cNvPr id="5122" name="Picture 2" descr="Pressure‐Driven Poiseuille Flow: A Major Component of the Torque‐Balance  Governing Pacific Plate Motion - Stotz - 2018 - Geophysical Research  Letters - Wiley Online Library">
            <a:extLst>
              <a:ext uri="{FF2B5EF4-FFF2-40B4-BE49-F238E27FC236}">
                <a16:creationId xmlns:a16="http://schemas.microsoft.com/office/drawing/2014/main" id="{A3194E4C-01EE-D740-8787-3AD1FA4CC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62" y="1375913"/>
            <a:ext cx="8212347" cy="4106174"/>
          </a:xfrm>
          <a:prstGeom prst="rect">
            <a:avLst/>
          </a:prstGeom>
          <a:noFill/>
          <a:ln w="19050">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7DB03B8-68C0-1740-9123-89F7381CE123}"/>
              </a:ext>
            </a:extLst>
          </p:cNvPr>
          <p:cNvSpPr/>
          <p:nvPr/>
        </p:nvSpPr>
        <p:spPr>
          <a:xfrm>
            <a:off x="115614" y="5511345"/>
            <a:ext cx="8912772" cy="477054"/>
          </a:xfrm>
          <a:prstGeom prst="rect">
            <a:avLst/>
          </a:prstGeom>
        </p:spPr>
        <p:txBody>
          <a:bodyPr wrap="square">
            <a:spAutoFit/>
          </a:bodyPr>
          <a:lstStyle/>
          <a:p>
            <a:endParaRPr lang="en-US" sz="1000" dirty="0">
              <a:latin typeface="Segoe UI Symbol" panose="020B0502040204020203" pitchFamily="34" charset="0"/>
              <a:ea typeface="Segoe UI Symbol" panose="020B0502040204020203" pitchFamily="34" charset="0"/>
            </a:endParaRPr>
          </a:p>
          <a:p>
            <a:r>
              <a:rPr lang="en-US" sz="1500" i="1" dirty="0" err="1">
                <a:latin typeface="Segoe UI Symbol" panose="020B0502040204020203" pitchFamily="34" charset="0"/>
                <a:ea typeface="Segoe UI Symbol" panose="020B0502040204020203" pitchFamily="34" charset="0"/>
              </a:rPr>
              <a:t>Stotz</a:t>
            </a:r>
            <a:r>
              <a:rPr lang="en-US" sz="1500" i="1" dirty="0">
                <a:latin typeface="Segoe UI Symbol" panose="020B0502040204020203" pitchFamily="34" charset="0"/>
                <a:ea typeface="Segoe UI Symbol" panose="020B0502040204020203" pitchFamily="34" charset="0"/>
              </a:rPr>
              <a:t> et al., 2017, GRL</a:t>
            </a:r>
          </a:p>
        </p:txBody>
      </p:sp>
    </p:spTree>
    <p:extLst>
      <p:ext uri="{BB962C8B-B14F-4D97-AF65-F5344CB8AC3E}">
        <p14:creationId xmlns:p14="http://schemas.microsoft.com/office/powerpoint/2010/main" val="1490226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Setting up these models: </a:t>
            </a:r>
            <a:r>
              <a:rPr lang="en-US" sz="2900" b="1" dirty="0">
                <a:latin typeface="Segoe UI Symbol" panose="020B0502040204020203" pitchFamily="34" charset="0"/>
                <a:ea typeface="Segoe UI Symbol" panose="020B0502040204020203" pitchFamily="34" charset="0"/>
              </a:rPr>
              <a:t>Earth as a continuum</a:t>
            </a:r>
          </a:p>
        </p:txBody>
      </p:sp>
      <p:sp>
        <p:nvSpPr>
          <p:cNvPr id="7" name="TextBox 6">
            <a:extLst>
              <a:ext uri="{FF2B5EF4-FFF2-40B4-BE49-F238E27FC236}">
                <a16:creationId xmlns:a16="http://schemas.microsoft.com/office/drawing/2014/main" id="{65C6DB9E-4A7C-A84C-806A-6685BA026173}"/>
              </a:ext>
            </a:extLst>
          </p:cNvPr>
          <p:cNvSpPr txBox="1"/>
          <p:nvPr/>
        </p:nvSpPr>
        <p:spPr>
          <a:xfrm>
            <a:off x="254330" y="835945"/>
            <a:ext cx="8635340" cy="1692771"/>
          </a:xfrm>
          <a:prstGeom prst="rect">
            <a:avLst/>
          </a:prstGeom>
          <a:noFill/>
        </p:spPr>
        <p:txBody>
          <a:bodyPr wrap="square" rtlCol="0">
            <a:spAutoFit/>
          </a:bodyPr>
          <a:lstStyle/>
          <a:p>
            <a:pPr marL="342900" indent="-342900">
              <a:buFont typeface="Courier New" panose="02070309020205020404" pitchFamily="49" charset="0"/>
              <a:buChar char="o"/>
            </a:pPr>
            <a:r>
              <a:rPr lang="en-US" sz="2100" dirty="0">
                <a:latin typeface="Segoe UI Symbol" panose="020B0502040204020203" pitchFamily="34" charset="0"/>
                <a:ea typeface="Segoe UI Symbol" panose="020B0502040204020203" pitchFamily="34" charset="0"/>
              </a:rPr>
              <a:t>In Geodynamics, we typically treat the Earth as a continuum. </a:t>
            </a:r>
          </a:p>
          <a:p>
            <a:pPr marL="342900" indent="-3429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100" dirty="0">
                <a:latin typeface="Segoe UI Symbol" panose="020B0502040204020203" pitchFamily="34" charset="0"/>
                <a:ea typeface="Segoe UI Symbol" panose="020B0502040204020203" pitchFamily="34" charset="0"/>
              </a:rPr>
              <a:t>That is, properties vary </a:t>
            </a:r>
            <a:r>
              <a:rPr lang="en-US" sz="2100" i="1" dirty="0">
                <a:latin typeface="Segoe UI Symbol" panose="020B0502040204020203" pitchFamily="34" charset="0"/>
                <a:ea typeface="Segoe UI Symbol" panose="020B0502040204020203" pitchFamily="34" charset="0"/>
              </a:rPr>
              <a:t>smoothly </a:t>
            </a:r>
            <a:r>
              <a:rPr lang="en-US" sz="2100" dirty="0">
                <a:latin typeface="Segoe UI Symbol" panose="020B0502040204020203" pitchFamily="34" charset="0"/>
                <a:ea typeface="Segoe UI Symbol" panose="020B0502040204020203" pitchFamily="34" charset="0"/>
              </a:rPr>
              <a:t> throughout a </a:t>
            </a:r>
            <a:r>
              <a:rPr lang="en-US" sz="2100" i="1" dirty="0">
                <a:latin typeface="Segoe UI Symbol" panose="020B0502040204020203" pitchFamily="34" charset="0"/>
                <a:ea typeface="Segoe UI Symbol" panose="020B0502040204020203" pitchFamily="34" charset="0"/>
              </a:rPr>
              <a:t>continuous</a:t>
            </a:r>
            <a:r>
              <a:rPr lang="en-US" sz="2100" dirty="0">
                <a:latin typeface="Segoe UI Symbol" panose="020B0502040204020203" pitchFamily="34" charset="0"/>
                <a:ea typeface="Segoe UI Symbol" panose="020B0502040204020203" pitchFamily="34" charset="0"/>
              </a:rPr>
              <a:t> mass. Matter completely fills space (i.e., relevant for length scales &gt;&gt; atoms).</a:t>
            </a:r>
          </a:p>
          <a:p>
            <a:pPr marL="342900" indent="-3429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p:txBody>
      </p:sp>
      <p:pic>
        <p:nvPicPr>
          <p:cNvPr id="6" name="Picture 5" descr="Diagram&#10;&#10;Description automatically generated">
            <a:extLst>
              <a:ext uri="{FF2B5EF4-FFF2-40B4-BE49-F238E27FC236}">
                <a16:creationId xmlns:a16="http://schemas.microsoft.com/office/drawing/2014/main" id="{189363FF-1AF6-344C-869D-E8BBE513DAB4}"/>
              </a:ext>
            </a:extLst>
          </p:cNvPr>
          <p:cNvPicPr>
            <a:picLocks noChangeAspect="1"/>
          </p:cNvPicPr>
          <p:nvPr/>
        </p:nvPicPr>
        <p:blipFill>
          <a:blip r:embed="rId2"/>
          <a:stretch>
            <a:fillRect/>
          </a:stretch>
        </p:blipFill>
        <p:spPr>
          <a:xfrm>
            <a:off x="1262130" y="2602191"/>
            <a:ext cx="6156102" cy="3454188"/>
          </a:xfrm>
          <a:prstGeom prst="rect">
            <a:avLst/>
          </a:prstGeom>
        </p:spPr>
      </p:pic>
    </p:spTree>
    <p:extLst>
      <p:ext uri="{BB962C8B-B14F-4D97-AF65-F5344CB8AC3E}">
        <p14:creationId xmlns:p14="http://schemas.microsoft.com/office/powerpoint/2010/main" val="2879669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Setting up these models: </a:t>
            </a:r>
            <a:r>
              <a:rPr lang="en-US" sz="2900" b="1" dirty="0">
                <a:latin typeface="Segoe UI Symbol" panose="020B0502040204020203" pitchFamily="34" charset="0"/>
                <a:ea typeface="Segoe UI Symbol" panose="020B0502040204020203" pitchFamily="34" charset="0"/>
              </a:rPr>
              <a:t>Earth as a continuum</a:t>
            </a:r>
          </a:p>
        </p:txBody>
      </p:sp>
      <p:pic>
        <p:nvPicPr>
          <p:cNvPr id="4" name="Picture 3" descr="Icon&#10;&#10;Description automatically generated">
            <a:extLst>
              <a:ext uri="{FF2B5EF4-FFF2-40B4-BE49-F238E27FC236}">
                <a16:creationId xmlns:a16="http://schemas.microsoft.com/office/drawing/2014/main" id="{82F39355-245F-5C49-8E5C-04412D1112DB}"/>
              </a:ext>
            </a:extLst>
          </p:cNvPr>
          <p:cNvPicPr>
            <a:picLocks noChangeAspect="1"/>
          </p:cNvPicPr>
          <p:nvPr/>
        </p:nvPicPr>
        <p:blipFill>
          <a:blip r:embed="rId2"/>
          <a:stretch>
            <a:fillRect/>
          </a:stretch>
        </p:blipFill>
        <p:spPr>
          <a:xfrm>
            <a:off x="4799383" y="2951466"/>
            <a:ext cx="3980088" cy="3517640"/>
          </a:xfrm>
          <a:prstGeom prst="rect">
            <a:avLst/>
          </a:prstGeom>
        </p:spPr>
      </p:pic>
      <p:pic>
        <p:nvPicPr>
          <p:cNvPr id="1028" name="Picture 4" descr="Continuity Equation">
            <a:extLst>
              <a:ext uri="{FF2B5EF4-FFF2-40B4-BE49-F238E27FC236}">
                <a16:creationId xmlns:a16="http://schemas.microsoft.com/office/drawing/2014/main" id="{FE16E156-0A6D-4B45-A6D1-D19E6CF3B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 y="3041097"/>
            <a:ext cx="4799383" cy="3209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C6DB9E-4A7C-A84C-806A-6685BA026173}"/>
              </a:ext>
            </a:extLst>
          </p:cNvPr>
          <p:cNvSpPr txBox="1"/>
          <p:nvPr/>
        </p:nvSpPr>
        <p:spPr>
          <a:xfrm>
            <a:off x="254330" y="835945"/>
            <a:ext cx="8635340" cy="2015936"/>
          </a:xfrm>
          <a:prstGeom prst="rect">
            <a:avLst/>
          </a:prstGeom>
          <a:noFill/>
          <a:ln>
            <a:solidFill>
              <a:schemeClr val="bg1"/>
            </a:solidFill>
          </a:ln>
        </p:spPr>
        <p:txBody>
          <a:bodyPr wrap="square" rtlCol="0">
            <a:spAutoFit/>
          </a:bodyPr>
          <a:lstStyle/>
          <a:p>
            <a:pPr marL="342900" indent="-342900">
              <a:buFont typeface="Courier New" panose="02070309020205020404" pitchFamily="49" charset="0"/>
              <a:buChar char="o"/>
            </a:pPr>
            <a:r>
              <a:rPr lang="en-US" sz="2100" dirty="0">
                <a:latin typeface="Segoe UI Symbol" panose="020B0502040204020203" pitchFamily="34" charset="0"/>
                <a:ea typeface="Segoe UI Symbol" panose="020B0502040204020203" pitchFamily="34" charset="0"/>
              </a:rPr>
              <a:t>In Geodynamics, we typically treat the Earth as a continuum. </a:t>
            </a:r>
          </a:p>
          <a:p>
            <a:pPr marL="342900" indent="-3429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100" dirty="0">
                <a:latin typeface="Segoe UI Symbol" panose="020B0502040204020203" pitchFamily="34" charset="0"/>
                <a:ea typeface="Segoe UI Symbol" panose="020B0502040204020203" pitchFamily="34" charset="0"/>
              </a:rPr>
              <a:t>That is, properties vary </a:t>
            </a:r>
            <a:r>
              <a:rPr lang="en-US" sz="2100" i="1" dirty="0">
                <a:latin typeface="Segoe UI Symbol" panose="020B0502040204020203" pitchFamily="34" charset="0"/>
                <a:ea typeface="Segoe UI Symbol" panose="020B0502040204020203" pitchFamily="34" charset="0"/>
              </a:rPr>
              <a:t>smoothly</a:t>
            </a:r>
            <a:r>
              <a:rPr lang="en-US" sz="2100" dirty="0">
                <a:latin typeface="Segoe UI Symbol" panose="020B0502040204020203" pitchFamily="34" charset="0"/>
                <a:ea typeface="Segoe UI Symbol" panose="020B0502040204020203" pitchFamily="34" charset="0"/>
              </a:rPr>
              <a:t>  throughout a </a:t>
            </a:r>
            <a:r>
              <a:rPr lang="en-US" sz="2100" i="1" dirty="0">
                <a:latin typeface="Segoe UI Symbol" panose="020B0502040204020203" pitchFamily="34" charset="0"/>
                <a:ea typeface="Segoe UI Symbol" panose="020B0502040204020203" pitchFamily="34" charset="0"/>
              </a:rPr>
              <a:t>continuous</a:t>
            </a:r>
            <a:r>
              <a:rPr lang="en-US" sz="2100" dirty="0">
                <a:latin typeface="Segoe UI Symbol" panose="020B0502040204020203" pitchFamily="34" charset="0"/>
                <a:ea typeface="Segoe UI Symbol" panose="020B0502040204020203" pitchFamily="34" charset="0"/>
              </a:rPr>
              <a:t> mass. Matter completely fills space (i.e., relevant for length scales &gt;&gt; atoms).</a:t>
            </a:r>
          </a:p>
          <a:p>
            <a:pPr marL="342900" indent="-342900">
              <a:buFont typeface="Courier New" panose="02070309020205020404" pitchFamily="49" charset="0"/>
              <a:buChar char="o"/>
            </a:pPr>
            <a:endParaRPr lang="en-US" sz="10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100" dirty="0">
                <a:latin typeface="Segoe UI Symbol" panose="020B0502040204020203" pitchFamily="34" charset="0"/>
                <a:ea typeface="Segoe UI Symbol" panose="020B0502040204020203" pitchFamily="34" charset="0"/>
              </a:rPr>
              <a:t>Useful mathematically: Can break up the continuum into tiny chunks.</a:t>
            </a:r>
          </a:p>
        </p:txBody>
      </p:sp>
    </p:spTree>
    <p:extLst>
      <p:ext uri="{BB962C8B-B14F-4D97-AF65-F5344CB8AC3E}">
        <p14:creationId xmlns:p14="http://schemas.microsoft.com/office/powerpoint/2010/main" val="3077876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8993688" cy="8340745"/>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Overarching goals of this class</a:t>
            </a:r>
          </a:p>
          <a:p>
            <a:pPr lvl="1"/>
            <a:endParaRPr lang="en-US" sz="2900" dirty="0">
              <a:latin typeface="Segoe UI Symbol" panose="020B0502040204020203" pitchFamily="34" charset="0"/>
              <a:ea typeface="Segoe UI Symbol" panose="020B0502040204020203" pitchFamily="34" charset="0"/>
            </a:endParaRPr>
          </a:p>
          <a:p>
            <a:pPr lvl="1"/>
            <a:endParaRPr lang="en-US" sz="1000" dirty="0">
              <a:latin typeface="Segoe UI Symbol" panose="020B0502040204020203" pitchFamily="34" charset="0"/>
              <a:ea typeface="Segoe UI Symbol" panose="020B0502040204020203" pitchFamily="34" charset="0"/>
            </a:endParaRPr>
          </a:p>
          <a:p>
            <a:pPr lvl="1"/>
            <a:endParaRPr lang="en-US" sz="1000" dirty="0">
              <a:latin typeface="Segoe UI Symbol" panose="020B0502040204020203" pitchFamily="34" charset="0"/>
              <a:ea typeface="Segoe UI Symbol" panose="020B0502040204020203" pitchFamily="34" charset="0"/>
            </a:endParaRPr>
          </a:p>
          <a:p>
            <a:pPr marL="914400" lvl="1" indent="-457200">
              <a:buFont typeface="Wingdings" pitchFamily="2" charset="2"/>
              <a:buChar char="q"/>
            </a:pPr>
            <a:r>
              <a:rPr lang="en-US" sz="2500" dirty="0">
                <a:latin typeface="Segoe UI Symbol" panose="020B0502040204020203" pitchFamily="34" charset="0"/>
                <a:ea typeface="Segoe UI Symbol" panose="020B0502040204020203" pitchFamily="34" charset="0"/>
              </a:rPr>
              <a:t>Be able to use continuum mechanics to understand first-order controls on elastic deformation, heat transfer, fluid motions, convection, …</a:t>
            </a:r>
          </a:p>
          <a:p>
            <a:pPr marL="914400" lvl="1" indent="-457200">
              <a:buFont typeface="Wingdings" pitchFamily="2" charset="2"/>
              <a:buChar char="q"/>
            </a:pPr>
            <a:endParaRPr lang="en-US" sz="2700" dirty="0">
              <a:latin typeface="Segoe UI Symbol" panose="020B0502040204020203" pitchFamily="34" charset="0"/>
              <a:ea typeface="Segoe UI Symbol" panose="020B0502040204020203" pitchFamily="34" charset="0"/>
            </a:endParaRPr>
          </a:p>
          <a:p>
            <a:pPr marL="914400" lvl="1" indent="-457200">
              <a:buFont typeface="Wingdings" pitchFamily="2" charset="2"/>
              <a:buChar char="q"/>
            </a:pPr>
            <a:r>
              <a:rPr lang="en-US" sz="2500" dirty="0">
                <a:latin typeface="Segoe UI Symbol" panose="020B0502040204020203" pitchFamily="34" charset="0"/>
                <a:ea typeface="Segoe UI Symbol" panose="020B0502040204020203" pitchFamily="34" charset="0"/>
              </a:rPr>
              <a:t>Be able to set up analogous expressions to test the validity of physical processes within your field-of-interest.</a:t>
            </a:r>
          </a:p>
          <a:p>
            <a:pPr marL="914400" lvl="1" indent="-457200">
              <a:buFont typeface="Wingdings" pitchFamily="2" charset="2"/>
              <a:buChar char="q"/>
            </a:pPr>
            <a:endParaRPr lang="en-US" sz="2700" dirty="0">
              <a:latin typeface="Segoe UI Symbol" panose="020B0502040204020203" pitchFamily="34" charset="0"/>
              <a:ea typeface="Segoe UI Symbol" panose="020B0502040204020203" pitchFamily="34" charset="0"/>
            </a:endParaRPr>
          </a:p>
          <a:p>
            <a:pPr marL="914400" lvl="1" indent="-457200">
              <a:buFont typeface="Wingdings" pitchFamily="2" charset="2"/>
              <a:buChar char="q"/>
            </a:pPr>
            <a:r>
              <a:rPr lang="en-US" sz="2500" dirty="0">
                <a:latin typeface="Segoe UI Symbol" panose="020B0502040204020203" pitchFamily="34" charset="0"/>
                <a:ea typeface="Segoe UI Symbol" panose="020B0502040204020203" pitchFamily="34" charset="0"/>
              </a:rPr>
              <a:t>Understand methods commonly used to solve the equivalent expressions within computer programs and be able to set up programs to model relatively simple processes (e.g., heat transfer)</a:t>
            </a:r>
          </a:p>
          <a:p>
            <a:pPr marL="914400" lvl="1" indent="-457200">
              <a:buFont typeface="Wingdings" pitchFamily="2" charset="2"/>
              <a:buChar char="q"/>
            </a:pPr>
            <a:endParaRPr lang="en-US" sz="2900" dirty="0">
              <a:latin typeface="Segoe UI Symbol" panose="020B0502040204020203" pitchFamily="34" charset="0"/>
              <a:ea typeface="Segoe UI Symbol" panose="020B0502040204020203" pitchFamily="34" charset="0"/>
            </a:endParaRPr>
          </a:p>
          <a:p>
            <a:pPr marL="914400" lvl="1" indent="-457200">
              <a:buFont typeface="Wingdings" pitchFamily="2" charset="2"/>
              <a:buChar char="q"/>
            </a:pPr>
            <a:endParaRPr lang="en-US" sz="2900" dirty="0">
              <a:latin typeface="Segoe UI Symbol" panose="020B0502040204020203" pitchFamily="34" charset="0"/>
              <a:ea typeface="Segoe UI Symbol" panose="020B0502040204020203" pitchFamily="34" charset="0"/>
            </a:endParaRPr>
          </a:p>
          <a:p>
            <a:pPr marL="914400" lvl="1" indent="-457200">
              <a:buFont typeface="Wingdings" pitchFamily="2" charset="2"/>
              <a:buChar char="q"/>
            </a:pPr>
            <a:endParaRPr lang="en-US" sz="2900" dirty="0">
              <a:latin typeface="Segoe UI Symbol" panose="020B0502040204020203" pitchFamily="34" charset="0"/>
              <a:ea typeface="Segoe UI Symbol" panose="020B0502040204020203" pitchFamily="34" charset="0"/>
            </a:endParaRPr>
          </a:p>
          <a:p>
            <a:pPr marL="914400" lvl="1" indent="-457200">
              <a:buFont typeface="Wingdings" pitchFamily="2" charset="2"/>
              <a:buChar char="q"/>
            </a:pPr>
            <a:endParaRPr lang="en-US" sz="2900" dirty="0">
              <a:latin typeface="Segoe UI Symbol" panose="020B0502040204020203" pitchFamily="34" charset="0"/>
              <a:ea typeface="Segoe UI Symbol" panose="020B0502040204020203" pitchFamily="34" charset="0"/>
            </a:endParaRPr>
          </a:p>
          <a:p>
            <a:pPr marL="914400" lvl="1" indent="-457200">
              <a:buFont typeface="Wingdings" pitchFamily="2" charset="2"/>
              <a:buChar char="q"/>
            </a:pPr>
            <a:endParaRPr lang="en-US" sz="29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583477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Tentative schedule:</a:t>
            </a:r>
          </a:p>
        </p:txBody>
      </p:sp>
      <p:sp>
        <p:nvSpPr>
          <p:cNvPr id="6" name="TextBox 5">
            <a:extLst>
              <a:ext uri="{FF2B5EF4-FFF2-40B4-BE49-F238E27FC236}">
                <a16:creationId xmlns:a16="http://schemas.microsoft.com/office/drawing/2014/main" id="{DD18CF5A-BF88-3546-BFC4-E291578CB4EE}"/>
              </a:ext>
            </a:extLst>
          </p:cNvPr>
          <p:cNvSpPr txBox="1"/>
          <p:nvPr/>
        </p:nvSpPr>
        <p:spPr>
          <a:xfrm>
            <a:off x="-4022" y="4661228"/>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Grade breakdown:</a:t>
            </a:r>
          </a:p>
        </p:txBody>
      </p:sp>
      <p:sp>
        <p:nvSpPr>
          <p:cNvPr id="7" name="TextBox 6">
            <a:extLst>
              <a:ext uri="{FF2B5EF4-FFF2-40B4-BE49-F238E27FC236}">
                <a16:creationId xmlns:a16="http://schemas.microsoft.com/office/drawing/2014/main" id="{8E081E25-ADDC-9049-B7AB-6200855E7BC4}"/>
              </a:ext>
            </a:extLst>
          </p:cNvPr>
          <p:cNvSpPr txBox="1"/>
          <p:nvPr/>
        </p:nvSpPr>
        <p:spPr>
          <a:xfrm>
            <a:off x="2048622" y="5199961"/>
            <a:ext cx="7078124" cy="1631216"/>
          </a:xfrm>
          <a:prstGeom prst="rect">
            <a:avLst/>
          </a:prstGeom>
          <a:noFill/>
        </p:spPr>
        <p:txBody>
          <a:bodyPr wrap="square" rtlCol="0">
            <a:spAutoFit/>
          </a:bodyPr>
          <a:lstStyle/>
          <a:p>
            <a:pPr marL="342900" indent="-342900">
              <a:buFont typeface="Courier New" panose="02070309020205020404" pitchFamily="49" charset="0"/>
              <a:buChar char="o"/>
            </a:pPr>
            <a:r>
              <a:rPr lang="en-US" sz="2300" dirty="0">
                <a:latin typeface="Segoe UI Symbol" panose="020B0502040204020203" pitchFamily="34" charset="0"/>
                <a:ea typeface="Segoe UI Symbol" panose="020B0502040204020203" pitchFamily="34" charset="0"/>
              </a:rPr>
              <a:t>60% problem sets (~</a:t>
            </a:r>
            <a:r>
              <a:rPr lang="en-US" sz="1000" dirty="0">
                <a:latin typeface="Segoe UI Symbol" panose="020B0502040204020203" pitchFamily="34" charset="0"/>
                <a:ea typeface="Segoe UI Symbol" panose="020B0502040204020203" pitchFamily="34" charset="0"/>
              </a:rPr>
              <a:t> </a:t>
            </a:r>
            <a:r>
              <a:rPr lang="en-US" sz="2300" dirty="0">
                <a:latin typeface="Segoe UI Symbol" panose="020B0502040204020203" pitchFamily="34" charset="0"/>
                <a:ea typeface="Segoe UI Symbol" panose="020B0502040204020203" pitchFamily="34" charset="0"/>
              </a:rPr>
              <a:t>every 2 weeks)</a:t>
            </a:r>
          </a:p>
          <a:p>
            <a:pPr marL="342900" indent="-3429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300" dirty="0">
                <a:latin typeface="Segoe UI Symbol" panose="020B0502040204020203" pitchFamily="34" charset="0"/>
                <a:ea typeface="Segoe UI Symbol" panose="020B0502040204020203" pitchFamily="34" charset="0"/>
              </a:rPr>
              <a:t>15% participation </a:t>
            </a:r>
          </a:p>
          <a:p>
            <a:pPr marL="342900" indent="-3429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300" dirty="0">
                <a:latin typeface="Segoe UI Symbol" panose="020B0502040204020203" pitchFamily="34" charset="0"/>
                <a:ea typeface="Segoe UI Symbol" panose="020B0502040204020203" pitchFamily="34" charset="0"/>
              </a:rPr>
              <a:t>25% term project</a:t>
            </a:r>
          </a:p>
          <a:p>
            <a:pPr marL="342900" indent="-342900">
              <a:buFont typeface="Courier New" panose="02070309020205020404" pitchFamily="49" charset="0"/>
              <a:buChar char="o"/>
            </a:pPr>
            <a:endParaRPr lang="en-US" sz="2100" dirty="0">
              <a:latin typeface="Segoe UI Symbol" panose="020B0502040204020203" pitchFamily="34" charset="0"/>
              <a:ea typeface="Segoe UI Symbol" panose="020B0502040204020203" pitchFamily="34" charset="0"/>
            </a:endParaRPr>
          </a:p>
        </p:txBody>
      </p:sp>
      <p:pic>
        <p:nvPicPr>
          <p:cNvPr id="4" name="Picture 3" descr="Table&#10;&#10;Description automatically generated">
            <a:extLst>
              <a:ext uri="{FF2B5EF4-FFF2-40B4-BE49-F238E27FC236}">
                <a16:creationId xmlns:a16="http://schemas.microsoft.com/office/drawing/2014/main" id="{DE62A145-9B30-0545-B9D7-1E7E7CB7EC91}"/>
              </a:ext>
            </a:extLst>
          </p:cNvPr>
          <p:cNvPicPr>
            <a:picLocks noChangeAspect="1"/>
          </p:cNvPicPr>
          <p:nvPr/>
        </p:nvPicPr>
        <p:blipFill>
          <a:blip r:embed="rId3"/>
          <a:stretch>
            <a:fillRect/>
          </a:stretch>
        </p:blipFill>
        <p:spPr>
          <a:xfrm>
            <a:off x="311510" y="674616"/>
            <a:ext cx="8564451" cy="3721814"/>
          </a:xfrm>
          <a:prstGeom prst="rect">
            <a:avLst/>
          </a:prstGeom>
        </p:spPr>
      </p:pic>
    </p:spTree>
    <p:extLst>
      <p:ext uri="{BB962C8B-B14F-4D97-AF65-F5344CB8AC3E}">
        <p14:creationId xmlns:p14="http://schemas.microsoft.com/office/powerpoint/2010/main" val="110662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9646" y="685987"/>
            <a:ext cx="9024354" cy="3328412"/>
          </a:xfrm>
          <a:prstGeom prst="rect">
            <a:avLst/>
          </a:prstGeom>
          <a:noFill/>
        </p:spPr>
        <p:txBody>
          <a:bodyPr wrap="square" rtlCol="0">
            <a:spAutoFit/>
          </a:bodyPr>
          <a:lstStyle/>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Instructor:		Adam F Holt, Assistant Professor, RSMAS</a:t>
            </a:r>
          </a:p>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My office:		N202, RSMAS</a:t>
            </a:r>
          </a:p>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Contact:			</a:t>
            </a:r>
            <a:r>
              <a:rPr lang="en-US" sz="2100" dirty="0">
                <a:latin typeface="Segoe UI Symbol" panose="020B0502040204020203" pitchFamily="34" charset="0"/>
                <a:ea typeface="Segoe UI Symbol" panose="020B0502040204020203" pitchFamily="34" charset="0"/>
                <a:cs typeface="Gill Sans"/>
                <a:hlinkClick r:id="rId3"/>
              </a:rPr>
              <a:t>aholt@rsmas.miami.edu</a:t>
            </a:r>
            <a:endParaRPr lang="en-US" sz="2100" dirty="0">
              <a:latin typeface="Segoe UI Symbol" panose="020B0502040204020203" pitchFamily="34" charset="0"/>
              <a:ea typeface="Segoe UI Symbol" panose="020B0502040204020203" pitchFamily="34" charset="0"/>
              <a:cs typeface="Gill Sans"/>
            </a:endParaRPr>
          </a:p>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Office hours:		Just shoot me an email.</a:t>
            </a:r>
            <a:endParaRPr lang="en-US" sz="500" dirty="0">
              <a:latin typeface="Segoe UI Symbol" panose="020B0502040204020203" pitchFamily="34" charset="0"/>
              <a:ea typeface="Segoe UI Symbol" panose="020B0502040204020203" pitchFamily="34" charset="0"/>
              <a:cs typeface="Gill Sans"/>
            </a:endParaRPr>
          </a:p>
          <a:p>
            <a:pPr marL="285750" indent="-285750">
              <a:lnSpc>
                <a:spcPct val="150000"/>
              </a:lnSpc>
              <a:buFont typeface="Arial"/>
              <a:buChar char="•"/>
            </a:pPr>
            <a:r>
              <a:rPr lang="en-US" sz="2100" dirty="0">
                <a:latin typeface="Segoe UI Symbol" panose="020B0502040204020203" pitchFamily="34" charset="0"/>
                <a:ea typeface="Segoe UI Symbol" panose="020B0502040204020203" pitchFamily="34" charset="0"/>
                <a:cs typeface="Gill Sans"/>
              </a:rPr>
              <a:t>Lectures:             PowerPoint slides and derivations. I plan to save the 						derivations (on a stylus) and share at the end of class.  </a:t>
            </a:r>
          </a:p>
          <a:p>
            <a:pPr marL="285750" indent="-285750">
              <a:lnSpc>
                <a:spcPct val="110000"/>
              </a:lnSpc>
              <a:buFont typeface="Arial"/>
              <a:buChar char="•"/>
            </a:pPr>
            <a:endParaRPr lang="en-US" sz="2100" dirty="0">
              <a:latin typeface="Segoe UI Symbol" panose="020B0502040204020203" pitchFamily="34" charset="0"/>
              <a:ea typeface="Segoe UI Symbol" panose="020B0502040204020203" pitchFamily="34" charset="0"/>
              <a:cs typeface="Gill Sans"/>
            </a:endParaRPr>
          </a:p>
        </p:txBody>
      </p:sp>
      <p:pic>
        <p:nvPicPr>
          <p:cNvPr id="1026" name="Picture 2" descr="Geodynamics 2, Turcotte, Donald L., Gerald Schubert - Amazon.com">
            <a:extLst>
              <a:ext uri="{FF2B5EF4-FFF2-40B4-BE49-F238E27FC236}">
                <a16:creationId xmlns:a16="http://schemas.microsoft.com/office/drawing/2014/main" id="{E17CAB16-CF27-3F4B-9005-FD3C205D3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18" y="3846786"/>
            <a:ext cx="2154148" cy="28139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89315D-743A-644D-8986-C747F94B9384}"/>
              </a:ext>
            </a:extLst>
          </p:cNvPr>
          <p:cNvSpPr txBox="1"/>
          <p:nvPr/>
        </p:nvSpPr>
        <p:spPr>
          <a:xfrm>
            <a:off x="2776449" y="4014399"/>
            <a:ext cx="5829333" cy="2323713"/>
          </a:xfrm>
          <a:prstGeom prst="rect">
            <a:avLst/>
          </a:prstGeom>
          <a:noFill/>
        </p:spPr>
        <p:txBody>
          <a:bodyPr wrap="square" rtlCol="0">
            <a:spAutoFit/>
          </a:bodyPr>
          <a:lstStyle/>
          <a:p>
            <a:pPr marL="342900" indent="-342900">
              <a:buFont typeface="Arial" panose="020B0604020202020204" pitchFamily="34" charset="0"/>
              <a:buChar char="•"/>
            </a:pPr>
            <a:r>
              <a:rPr lang="en-US" sz="1900" dirty="0">
                <a:latin typeface="Segoe UI Symbol" panose="020B0502040204020203" pitchFamily="34" charset="0"/>
                <a:ea typeface="Segoe UI Symbol" panose="020B0502040204020203" pitchFamily="34" charset="0"/>
                <a:cs typeface="Gill Sans"/>
              </a:rPr>
              <a:t>Textbook: Turcotte and Schubert</a:t>
            </a:r>
          </a:p>
          <a:p>
            <a:endParaRPr lang="en-US" sz="600" dirty="0">
              <a:latin typeface="Segoe UI Symbol" panose="020B0502040204020203" pitchFamily="34" charset="0"/>
              <a:ea typeface="Segoe UI Symbol" panose="020B0502040204020203" pitchFamily="34" charset="0"/>
              <a:cs typeface="Gill Sans"/>
            </a:endParaRPr>
          </a:p>
          <a:p>
            <a:pPr marL="342900" indent="-342900">
              <a:buFont typeface="Arial" panose="020B0604020202020204" pitchFamily="34" charset="0"/>
              <a:buChar char="•"/>
            </a:pPr>
            <a:r>
              <a:rPr lang="en-US" sz="1900" dirty="0">
                <a:latin typeface="Segoe UI Symbol" panose="020B0502040204020203" pitchFamily="34" charset="0"/>
                <a:ea typeface="Segoe UI Symbol" panose="020B0502040204020203" pitchFamily="34" charset="0"/>
                <a:cs typeface="Gill Sans"/>
              </a:rPr>
              <a:t>Available in RSMAS library, ~80$ on Amazon.</a:t>
            </a:r>
          </a:p>
          <a:p>
            <a:endParaRPr lang="en-US" sz="600" dirty="0">
              <a:latin typeface="Segoe UI Symbol" panose="020B0502040204020203" pitchFamily="34" charset="0"/>
              <a:ea typeface="Segoe UI Symbol" panose="020B0502040204020203" pitchFamily="34" charset="0"/>
              <a:cs typeface="Gill Sans"/>
            </a:endParaRPr>
          </a:p>
          <a:p>
            <a:pPr marL="342900" indent="-342900">
              <a:buFont typeface="Arial" panose="020B0604020202020204" pitchFamily="34" charset="0"/>
              <a:buChar char="•"/>
            </a:pPr>
            <a:r>
              <a:rPr lang="en-US" sz="1900" dirty="0">
                <a:latin typeface="Segoe UI Symbol" panose="020B0502040204020203" pitchFamily="34" charset="0"/>
                <a:ea typeface="Segoe UI Symbol" panose="020B0502040204020203" pitchFamily="34" charset="0"/>
                <a:cs typeface="Gill Sans"/>
              </a:rPr>
              <a:t>Free online copy: </a:t>
            </a:r>
            <a:r>
              <a:rPr lang="en-US" sz="1900" dirty="0">
                <a:latin typeface="Segoe UI Symbol" panose="020B0502040204020203" pitchFamily="34" charset="0"/>
                <a:ea typeface="Segoe UI Symbol" panose="020B0502040204020203" pitchFamily="34" charset="0"/>
                <a:cs typeface="Gill Sans"/>
                <a:hlinkClick r:id="rId5"/>
              </a:rPr>
              <a:t>https://www.eps.mcgill.ca/~courses/c510/%5BTurcotte_D.L.,_Schubert_G.%5D_Geodynamics(Bookos.org).pdf</a:t>
            </a:r>
            <a:endParaRPr lang="en-US" sz="1900" dirty="0">
              <a:latin typeface="Segoe UI Symbol" panose="020B0502040204020203" pitchFamily="34" charset="0"/>
              <a:ea typeface="Segoe UI Symbol" panose="020B0502040204020203" pitchFamily="34" charset="0"/>
              <a:cs typeface="Gill Sans"/>
            </a:endParaRPr>
          </a:p>
          <a:p>
            <a:pPr marL="342900" indent="-342900">
              <a:buFont typeface="Courier New" panose="02070309020205020404" pitchFamily="49" charset="0"/>
              <a:buChar char="o"/>
            </a:pPr>
            <a:endParaRPr lang="en-US" sz="1900" b="1" dirty="0">
              <a:latin typeface="Segoe UI Symbol" panose="020B0502040204020203" pitchFamily="34" charset="0"/>
              <a:ea typeface="Segoe UI Symbol" panose="020B0502040204020203" pitchFamily="34" charset="0"/>
              <a:cs typeface="Gill Sans"/>
            </a:endParaRPr>
          </a:p>
        </p:txBody>
      </p:sp>
      <p:sp>
        <p:nvSpPr>
          <p:cNvPr id="6" name="TextBox 5">
            <a:extLst>
              <a:ext uri="{FF2B5EF4-FFF2-40B4-BE49-F238E27FC236}">
                <a16:creationId xmlns:a16="http://schemas.microsoft.com/office/drawing/2014/main" id="{B1173704-747F-1341-BDBB-CF0920031511}"/>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Instructor and course details</a:t>
            </a:r>
          </a:p>
        </p:txBody>
      </p:sp>
    </p:spTree>
    <p:extLst>
      <p:ext uri="{BB962C8B-B14F-4D97-AF65-F5344CB8AC3E}">
        <p14:creationId xmlns:p14="http://schemas.microsoft.com/office/powerpoint/2010/main" val="230034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0.4 Plates, Plate Motions, and Plate-Boundary Processes – Physical Geology">
            <a:extLst>
              <a:ext uri="{FF2B5EF4-FFF2-40B4-BE49-F238E27FC236}">
                <a16:creationId xmlns:a16="http://schemas.microsoft.com/office/drawing/2014/main" id="{47CCF3C6-77AC-DF40-9E88-FB216EAEA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96" y="149399"/>
            <a:ext cx="7978605" cy="365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16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0.4 Plates, Plate Motions, and Plate-Boundary Processes – Physical Geology">
            <a:extLst>
              <a:ext uri="{FF2B5EF4-FFF2-40B4-BE49-F238E27FC236}">
                <a16:creationId xmlns:a16="http://schemas.microsoft.com/office/drawing/2014/main" id="{47CCF3C6-77AC-DF40-9E88-FB216EAEA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97" y="149399"/>
            <a:ext cx="7978605" cy="36554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63C878-A551-7E41-A2FF-AD04318A8E2E}"/>
              </a:ext>
            </a:extLst>
          </p:cNvPr>
          <p:cNvSpPr txBox="1"/>
          <p:nvPr/>
        </p:nvSpPr>
        <p:spPr>
          <a:xfrm>
            <a:off x="1084453" y="4023086"/>
            <a:ext cx="7078124" cy="2846933"/>
          </a:xfrm>
          <a:prstGeom prst="rect">
            <a:avLst/>
          </a:prstGeom>
          <a:noFill/>
        </p:spPr>
        <p:txBody>
          <a:bodyPr wrap="square" rtlCol="0">
            <a:spAutoFit/>
          </a:bodyPr>
          <a:lstStyle/>
          <a:p>
            <a:pPr marL="342900" indent="-342900">
              <a:buFont typeface="Courier New" panose="02070309020205020404" pitchFamily="49" charset="0"/>
              <a:buChar char="o"/>
            </a:pPr>
            <a:r>
              <a:rPr lang="en-US" sz="2300" dirty="0">
                <a:latin typeface="Segoe UI Symbol" panose="020B0502040204020203" pitchFamily="34" charset="0"/>
                <a:ea typeface="Segoe UI Symbol" panose="020B0502040204020203" pitchFamily="34" charset="0"/>
              </a:rPr>
              <a:t>What physical properties define the lithosphere relative to the asthenosphere? </a:t>
            </a:r>
            <a:r>
              <a:rPr lang="en-US" sz="2300" dirty="0">
                <a:solidFill>
                  <a:schemeClr val="bg1"/>
                </a:solidFill>
                <a:latin typeface="Segoe UI Symbol" panose="020B0502040204020203" pitchFamily="34" charset="0"/>
                <a:ea typeface="Segoe UI Symbol" panose="020B0502040204020203" pitchFamily="34" charset="0"/>
              </a:rPr>
              <a:t>(</a:t>
            </a:r>
            <a:r>
              <a:rPr lang="en-US" sz="2000" dirty="0">
                <a:solidFill>
                  <a:schemeClr val="bg1"/>
                </a:solidFill>
                <a:latin typeface="Segoe UI Symbol" panose="020B0502040204020203" pitchFamily="34" charset="0"/>
                <a:ea typeface="Segoe UI Symbol" panose="020B0502040204020203" pitchFamily="34" charset="0"/>
              </a:rPr>
              <a:t>density, temperature, viscosity)</a:t>
            </a:r>
            <a:endParaRPr lang="en-US" sz="20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300" dirty="0">
                <a:latin typeface="Segoe UI Symbol" panose="020B0502040204020203" pitchFamily="34" charset="0"/>
                <a:ea typeface="Segoe UI Symbol" panose="020B0502040204020203" pitchFamily="34" charset="0"/>
              </a:rPr>
              <a:t>What physical properties define the continental crust relative to the oceanic crust? </a:t>
            </a:r>
            <a:r>
              <a:rPr lang="en-US" sz="2300" dirty="0">
                <a:solidFill>
                  <a:schemeClr val="bg1"/>
                </a:solidFill>
                <a:latin typeface="Segoe UI Symbol" panose="020B0502040204020203" pitchFamily="34" charset="0"/>
                <a:ea typeface="Segoe UI Symbol" panose="020B0502040204020203" pitchFamily="34" charset="0"/>
              </a:rPr>
              <a:t>(thickness, density, viscosity)</a:t>
            </a:r>
            <a:endParaRPr lang="en-US" sz="15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300" dirty="0">
                <a:latin typeface="Segoe UI Symbol" panose="020B0502040204020203" pitchFamily="34" charset="0"/>
                <a:ea typeface="Segoe UI Symbol" panose="020B0502040204020203" pitchFamily="34" charset="0"/>
              </a:rPr>
              <a:t>Why is topography greater within continents?</a:t>
            </a:r>
          </a:p>
          <a:p>
            <a:pPr marL="342900" indent="-342900">
              <a:buFont typeface="Courier New" panose="02070309020205020404" pitchFamily="49" charset="0"/>
              <a:buChar char="o"/>
            </a:pPr>
            <a:endParaRPr lang="en-US" sz="21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422984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Other great books/resources</a:t>
            </a:r>
          </a:p>
        </p:txBody>
      </p:sp>
      <p:pic>
        <p:nvPicPr>
          <p:cNvPr id="5" name="Picture 4" descr="A picture containing text&#10;&#10;Description automatically generated">
            <a:extLst>
              <a:ext uri="{FF2B5EF4-FFF2-40B4-BE49-F238E27FC236}">
                <a16:creationId xmlns:a16="http://schemas.microsoft.com/office/drawing/2014/main" id="{927BA287-D8CB-D642-8135-E392155187CF}"/>
              </a:ext>
            </a:extLst>
          </p:cNvPr>
          <p:cNvPicPr>
            <a:picLocks noChangeAspect="1"/>
          </p:cNvPicPr>
          <p:nvPr/>
        </p:nvPicPr>
        <p:blipFill>
          <a:blip r:embed="rId2"/>
          <a:stretch>
            <a:fillRect/>
          </a:stretch>
        </p:blipFill>
        <p:spPr>
          <a:xfrm>
            <a:off x="540385" y="724395"/>
            <a:ext cx="2236055" cy="3188524"/>
          </a:xfrm>
          <a:prstGeom prst="rect">
            <a:avLst/>
          </a:prstGeom>
        </p:spPr>
      </p:pic>
      <p:sp>
        <p:nvSpPr>
          <p:cNvPr id="6" name="TextBox 5">
            <a:extLst>
              <a:ext uri="{FF2B5EF4-FFF2-40B4-BE49-F238E27FC236}">
                <a16:creationId xmlns:a16="http://schemas.microsoft.com/office/drawing/2014/main" id="{D13616B7-BD1D-6E42-8D20-00CD8DDFD420}"/>
              </a:ext>
            </a:extLst>
          </p:cNvPr>
          <p:cNvSpPr txBox="1"/>
          <p:nvPr/>
        </p:nvSpPr>
        <p:spPr>
          <a:xfrm>
            <a:off x="2883327" y="724395"/>
            <a:ext cx="2236055" cy="969496"/>
          </a:xfrm>
          <a:prstGeom prst="rect">
            <a:avLst/>
          </a:prstGeom>
          <a:noFill/>
        </p:spPr>
        <p:txBody>
          <a:bodyPr wrap="square" rtlCol="0">
            <a:spAutoFit/>
          </a:bodyPr>
          <a:lstStyle/>
          <a:p>
            <a:r>
              <a:rPr lang="en-US" sz="1900" dirty="0">
                <a:latin typeface="Segoe UI Symbol" panose="020B0502040204020203" pitchFamily="34" charset="0"/>
                <a:ea typeface="Segoe UI Symbol" panose="020B0502040204020203" pitchFamily="34" charset="0"/>
                <a:cs typeface="Gill Sans"/>
              </a:rPr>
              <a:t>A qualitative description of mantle convection</a:t>
            </a:r>
          </a:p>
        </p:txBody>
      </p:sp>
    </p:spTree>
    <p:extLst>
      <p:ext uri="{BB962C8B-B14F-4D97-AF65-F5344CB8AC3E}">
        <p14:creationId xmlns:p14="http://schemas.microsoft.com/office/powerpoint/2010/main" val="216994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Other great books/resources</a:t>
            </a:r>
          </a:p>
        </p:txBody>
      </p:sp>
      <p:pic>
        <p:nvPicPr>
          <p:cNvPr id="5" name="Picture 4" descr="A picture containing text&#10;&#10;Description automatically generated">
            <a:extLst>
              <a:ext uri="{FF2B5EF4-FFF2-40B4-BE49-F238E27FC236}">
                <a16:creationId xmlns:a16="http://schemas.microsoft.com/office/drawing/2014/main" id="{927BA287-D8CB-D642-8135-E392155187CF}"/>
              </a:ext>
            </a:extLst>
          </p:cNvPr>
          <p:cNvPicPr>
            <a:picLocks noChangeAspect="1"/>
          </p:cNvPicPr>
          <p:nvPr/>
        </p:nvPicPr>
        <p:blipFill>
          <a:blip r:embed="rId2"/>
          <a:stretch>
            <a:fillRect/>
          </a:stretch>
        </p:blipFill>
        <p:spPr>
          <a:xfrm>
            <a:off x="540385" y="724395"/>
            <a:ext cx="2236055" cy="3188524"/>
          </a:xfrm>
          <a:prstGeom prst="rect">
            <a:avLst/>
          </a:prstGeom>
        </p:spPr>
      </p:pic>
      <p:sp>
        <p:nvSpPr>
          <p:cNvPr id="6" name="TextBox 5">
            <a:extLst>
              <a:ext uri="{FF2B5EF4-FFF2-40B4-BE49-F238E27FC236}">
                <a16:creationId xmlns:a16="http://schemas.microsoft.com/office/drawing/2014/main" id="{D13616B7-BD1D-6E42-8D20-00CD8DDFD420}"/>
              </a:ext>
            </a:extLst>
          </p:cNvPr>
          <p:cNvSpPr txBox="1"/>
          <p:nvPr/>
        </p:nvSpPr>
        <p:spPr>
          <a:xfrm>
            <a:off x="2883327" y="724395"/>
            <a:ext cx="2236055" cy="969496"/>
          </a:xfrm>
          <a:prstGeom prst="rect">
            <a:avLst/>
          </a:prstGeom>
          <a:noFill/>
        </p:spPr>
        <p:txBody>
          <a:bodyPr wrap="square" rtlCol="0">
            <a:spAutoFit/>
          </a:bodyPr>
          <a:lstStyle/>
          <a:p>
            <a:r>
              <a:rPr lang="en-US" sz="1900" dirty="0">
                <a:latin typeface="Segoe UI Symbol" panose="020B0502040204020203" pitchFamily="34" charset="0"/>
                <a:ea typeface="Segoe UI Symbol" panose="020B0502040204020203" pitchFamily="34" charset="0"/>
                <a:cs typeface="Gill Sans"/>
              </a:rPr>
              <a:t>A qualitative description of mantle convection</a:t>
            </a:r>
          </a:p>
        </p:txBody>
      </p:sp>
      <p:pic>
        <p:nvPicPr>
          <p:cNvPr id="8" name="Picture 7" descr="A picture containing diagram&#10;&#10;Description automatically generated">
            <a:extLst>
              <a:ext uri="{FF2B5EF4-FFF2-40B4-BE49-F238E27FC236}">
                <a16:creationId xmlns:a16="http://schemas.microsoft.com/office/drawing/2014/main" id="{5F946DE5-D889-FF40-B23E-317957650709}"/>
              </a:ext>
            </a:extLst>
          </p:cNvPr>
          <p:cNvPicPr>
            <a:picLocks noChangeAspect="1"/>
          </p:cNvPicPr>
          <p:nvPr/>
        </p:nvPicPr>
        <p:blipFill>
          <a:blip r:embed="rId3"/>
          <a:stretch>
            <a:fillRect/>
          </a:stretch>
        </p:blipFill>
        <p:spPr>
          <a:xfrm>
            <a:off x="1927296" y="2741548"/>
            <a:ext cx="2728308" cy="3899727"/>
          </a:xfrm>
          <a:prstGeom prst="rect">
            <a:avLst/>
          </a:prstGeom>
          <a:effectLst>
            <a:outerShdw blurRad="50800" dist="38100" dir="2700000" algn="tl" rotWithShape="0">
              <a:prstClr val="black">
                <a:alpha val="40000"/>
              </a:prstClr>
            </a:outerShdw>
          </a:effectLst>
        </p:spPr>
      </p:pic>
      <p:pic>
        <p:nvPicPr>
          <p:cNvPr id="10" name="Picture 9" descr="Logo&#10;&#10;Description automatically generated with medium confidence">
            <a:extLst>
              <a:ext uri="{FF2B5EF4-FFF2-40B4-BE49-F238E27FC236}">
                <a16:creationId xmlns:a16="http://schemas.microsoft.com/office/drawing/2014/main" id="{FA5347D7-A7E0-184D-ABFC-E26FEA4C9542}"/>
              </a:ext>
            </a:extLst>
          </p:cNvPr>
          <p:cNvPicPr>
            <a:picLocks noChangeAspect="1"/>
          </p:cNvPicPr>
          <p:nvPr/>
        </p:nvPicPr>
        <p:blipFill>
          <a:blip r:embed="rId4"/>
          <a:stretch>
            <a:fillRect/>
          </a:stretch>
        </p:blipFill>
        <p:spPr>
          <a:xfrm>
            <a:off x="5599855" y="2725087"/>
            <a:ext cx="2983503" cy="3916188"/>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95DE42F0-8C44-3741-B2BD-D65B779E00DD}"/>
              </a:ext>
            </a:extLst>
          </p:cNvPr>
          <p:cNvSpPr txBox="1"/>
          <p:nvPr/>
        </p:nvSpPr>
        <p:spPr>
          <a:xfrm>
            <a:off x="3291450" y="2288584"/>
            <a:ext cx="4953281" cy="384721"/>
          </a:xfrm>
          <a:prstGeom prst="rect">
            <a:avLst/>
          </a:prstGeom>
          <a:noFill/>
        </p:spPr>
        <p:txBody>
          <a:bodyPr wrap="square" rtlCol="0">
            <a:spAutoFit/>
          </a:bodyPr>
          <a:lstStyle/>
          <a:p>
            <a:r>
              <a:rPr lang="en-US" sz="1900" dirty="0">
                <a:latin typeface="Segoe UI Symbol" panose="020B0502040204020203" pitchFamily="34" charset="0"/>
                <a:ea typeface="Segoe UI Symbol" panose="020B0502040204020203" pitchFamily="34" charset="0"/>
                <a:cs typeface="Gill Sans"/>
              </a:rPr>
              <a:t>Numerical modeling in geodynamics:</a:t>
            </a:r>
          </a:p>
        </p:txBody>
      </p:sp>
      <p:sp>
        <p:nvSpPr>
          <p:cNvPr id="12" name="TextBox 11">
            <a:extLst>
              <a:ext uri="{FF2B5EF4-FFF2-40B4-BE49-F238E27FC236}">
                <a16:creationId xmlns:a16="http://schemas.microsoft.com/office/drawing/2014/main" id="{4AD0116B-5271-EA49-942C-5A6B5624611B}"/>
              </a:ext>
            </a:extLst>
          </p:cNvPr>
          <p:cNvSpPr txBox="1"/>
          <p:nvPr/>
        </p:nvSpPr>
        <p:spPr>
          <a:xfrm>
            <a:off x="7889902" y="1439412"/>
            <a:ext cx="1386911" cy="677108"/>
          </a:xfrm>
          <a:prstGeom prst="rect">
            <a:avLst/>
          </a:prstGeom>
          <a:noFill/>
        </p:spPr>
        <p:txBody>
          <a:bodyPr wrap="square" rtlCol="0">
            <a:spAutoFit/>
          </a:bodyPr>
          <a:lstStyle/>
          <a:p>
            <a:r>
              <a:rPr lang="en-US" sz="1900" i="1" dirty="0">
                <a:latin typeface="Segoe UI Symbol" panose="020B0502040204020203" pitchFamily="34" charset="0"/>
                <a:ea typeface="Segoe UI Symbol" panose="020B0502040204020203" pitchFamily="34" charset="0"/>
                <a:cs typeface="Gill Sans"/>
              </a:rPr>
              <a:t>Modeling overview</a:t>
            </a:r>
          </a:p>
        </p:txBody>
      </p:sp>
      <p:sp>
        <p:nvSpPr>
          <p:cNvPr id="13" name="TextBox 12">
            <a:extLst>
              <a:ext uri="{FF2B5EF4-FFF2-40B4-BE49-F238E27FC236}">
                <a16:creationId xmlns:a16="http://schemas.microsoft.com/office/drawing/2014/main" id="{CD436787-BAF1-1742-BFA0-2BCB61409385}"/>
              </a:ext>
            </a:extLst>
          </p:cNvPr>
          <p:cNvSpPr txBox="1"/>
          <p:nvPr/>
        </p:nvSpPr>
        <p:spPr>
          <a:xfrm>
            <a:off x="68259" y="5671779"/>
            <a:ext cx="1386911" cy="969496"/>
          </a:xfrm>
          <a:prstGeom prst="rect">
            <a:avLst/>
          </a:prstGeom>
          <a:noFill/>
        </p:spPr>
        <p:txBody>
          <a:bodyPr wrap="square" rtlCol="0">
            <a:spAutoFit/>
          </a:bodyPr>
          <a:lstStyle/>
          <a:p>
            <a:r>
              <a:rPr lang="en-US" sz="1900" i="1" dirty="0">
                <a:latin typeface="Segoe UI Symbol" panose="020B0502040204020203" pitchFamily="34" charset="0"/>
                <a:ea typeface="Segoe UI Symbol" panose="020B0502040204020203" pitchFamily="34" charset="0"/>
                <a:cs typeface="Gill Sans"/>
              </a:rPr>
              <a:t>Finite difference method</a:t>
            </a:r>
          </a:p>
        </p:txBody>
      </p:sp>
      <p:cxnSp>
        <p:nvCxnSpPr>
          <p:cNvPr id="15" name="Straight Arrow Connector 14">
            <a:extLst>
              <a:ext uri="{FF2B5EF4-FFF2-40B4-BE49-F238E27FC236}">
                <a16:creationId xmlns:a16="http://schemas.microsoft.com/office/drawing/2014/main" id="{1CDA1267-8AE4-7641-9D9F-0DBBAA212867}"/>
              </a:ext>
            </a:extLst>
          </p:cNvPr>
          <p:cNvCxnSpPr>
            <a:cxnSpLocks/>
            <a:stCxn id="12" idx="2"/>
          </p:cNvCxnSpPr>
          <p:nvPr/>
        </p:nvCxnSpPr>
        <p:spPr>
          <a:xfrm flipH="1">
            <a:off x="8244732" y="2116520"/>
            <a:ext cx="338626" cy="876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7952DE-32CF-2B4D-AE5E-83AC20C817E9}"/>
              </a:ext>
            </a:extLst>
          </p:cNvPr>
          <p:cNvCxnSpPr>
            <a:cxnSpLocks/>
          </p:cNvCxnSpPr>
          <p:nvPr/>
        </p:nvCxnSpPr>
        <p:spPr>
          <a:xfrm flipV="1">
            <a:off x="1064527" y="5662894"/>
            <a:ext cx="1144283" cy="3103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99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Other great books/resources</a:t>
            </a:r>
          </a:p>
        </p:txBody>
      </p:sp>
      <p:pic>
        <p:nvPicPr>
          <p:cNvPr id="5" name="Picture 4" descr="A picture containing text&#10;&#10;Description automatically generated">
            <a:extLst>
              <a:ext uri="{FF2B5EF4-FFF2-40B4-BE49-F238E27FC236}">
                <a16:creationId xmlns:a16="http://schemas.microsoft.com/office/drawing/2014/main" id="{927BA287-D8CB-D642-8135-E392155187CF}"/>
              </a:ext>
            </a:extLst>
          </p:cNvPr>
          <p:cNvPicPr>
            <a:picLocks noChangeAspect="1"/>
          </p:cNvPicPr>
          <p:nvPr/>
        </p:nvPicPr>
        <p:blipFill>
          <a:blip r:embed="rId2"/>
          <a:stretch>
            <a:fillRect/>
          </a:stretch>
        </p:blipFill>
        <p:spPr>
          <a:xfrm>
            <a:off x="540385" y="724395"/>
            <a:ext cx="2236055" cy="3188524"/>
          </a:xfrm>
          <a:prstGeom prst="rect">
            <a:avLst/>
          </a:prstGeom>
        </p:spPr>
      </p:pic>
      <p:sp>
        <p:nvSpPr>
          <p:cNvPr id="6" name="TextBox 5">
            <a:extLst>
              <a:ext uri="{FF2B5EF4-FFF2-40B4-BE49-F238E27FC236}">
                <a16:creationId xmlns:a16="http://schemas.microsoft.com/office/drawing/2014/main" id="{D13616B7-BD1D-6E42-8D20-00CD8DDFD420}"/>
              </a:ext>
            </a:extLst>
          </p:cNvPr>
          <p:cNvSpPr txBox="1"/>
          <p:nvPr/>
        </p:nvSpPr>
        <p:spPr>
          <a:xfrm>
            <a:off x="2883327" y="724395"/>
            <a:ext cx="2236055" cy="969496"/>
          </a:xfrm>
          <a:prstGeom prst="rect">
            <a:avLst/>
          </a:prstGeom>
          <a:noFill/>
        </p:spPr>
        <p:txBody>
          <a:bodyPr wrap="square" rtlCol="0">
            <a:spAutoFit/>
          </a:bodyPr>
          <a:lstStyle/>
          <a:p>
            <a:r>
              <a:rPr lang="en-US" sz="1900" dirty="0">
                <a:latin typeface="Segoe UI Symbol" panose="020B0502040204020203" pitchFamily="34" charset="0"/>
                <a:ea typeface="Segoe UI Symbol" panose="020B0502040204020203" pitchFamily="34" charset="0"/>
                <a:cs typeface="Gill Sans"/>
              </a:rPr>
              <a:t>A qualitative description of mantle convection</a:t>
            </a:r>
          </a:p>
        </p:txBody>
      </p:sp>
      <p:pic>
        <p:nvPicPr>
          <p:cNvPr id="8" name="Picture 7" descr="A picture containing diagram&#10;&#10;Description automatically generated">
            <a:extLst>
              <a:ext uri="{FF2B5EF4-FFF2-40B4-BE49-F238E27FC236}">
                <a16:creationId xmlns:a16="http://schemas.microsoft.com/office/drawing/2014/main" id="{5F946DE5-D889-FF40-B23E-317957650709}"/>
              </a:ext>
            </a:extLst>
          </p:cNvPr>
          <p:cNvPicPr>
            <a:picLocks noChangeAspect="1"/>
          </p:cNvPicPr>
          <p:nvPr/>
        </p:nvPicPr>
        <p:blipFill>
          <a:blip r:embed="rId3"/>
          <a:stretch>
            <a:fillRect/>
          </a:stretch>
        </p:blipFill>
        <p:spPr>
          <a:xfrm>
            <a:off x="1927296" y="2741548"/>
            <a:ext cx="2728308" cy="3899727"/>
          </a:xfrm>
          <a:prstGeom prst="rect">
            <a:avLst/>
          </a:prstGeom>
          <a:effectLst>
            <a:outerShdw blurRad="50800" dist="38100" dir="2700000" algn="tl" rotWithShape="0">
              <a:prstClr val="black">
                <a:alpha val="40000"/>
              </a:prstClr>
            </a:outerShdw>
          </a:effectLst>
        </p:spPr>
      </p:pic>
      <p:pic>
        <p:nvPicPr>
          <p:cNvPr id="10" name="Picture 9" descr="Logo&#10;&#10;Description automatically generated with medium confidence">
            <a:extLst>
              <a:ext uri="{FF2B5EF4-FFF2-40B4-BE49-F238E27FC236}">
                <a16:creationId xmlns:a16="http://schemas.microsoft.com/office/drawing/2014/main" id="{FA5347D7-A7E0-184D-ABFC-E26FEA4C9542}"/>
              </a:ext>
            </a:extLst>
          </p:cNvPr>
          <p:cNvPicPr>
            <a:picLocks noChangeAspect="1"/>
          </p:cNvPicPr>
          <p:nvPr/>
        </p:nvPicPr>
        <p:blipFill>
          <a:blip r:embed="rId4"/>
          <a:stretch>
            <a:fillRect/>
          </a:stretch>
        </p:blipFill>
        <p:spPr>
          <a:xfrm>
            <a:off x="5599855" y="2725087"/>
            <a:ext cx="2983503" cy="3916188"/>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95DE42F0-8C44-3741-B2BD-D65B779E00DD}"/>
              </a:ext>
            </a:extLst>
          </p:cNvPr>
          <p:cNvSpPr txBox="1"/>
          <p:nvPr/>
        </p:nvSpPr>
        <p:spPr>
          <a:xfrm>
            <a:off x="3291450" y="2288584"/>
            <a:ext cx="4953281" cy="384721"/>
          </a:xfrm>
          <a:prstGeom prst="rect">
            <a:avLst/>
          </a:prstGeom>
          <a:noFill/>
        </p:spPr>
        <p:txBody>
          <a:bodyPr wrap="square" rtlCol="0">
            <a:spAutoFit/>
          </a:bodyPr>
          <a:lstStyle/>
          <a:p>
            <a:r>
              <a:rPr lang="en-US" sz="1900" dirty="0">
                <a:latin typeface="Segoe UI Symbol" panose="020B0502040204020203" pitchFamily="34" charset="0"/>
                <a:ea typeface="Segoe UI Symbol" panose="020B0502040204020203" pitchFamily="34" charset="0"/>
                <a:cs typeface="Gill Sans"/>
              </a:rPr>
              <a:t>Numerical modeling in geodynamics:</a:t>
            </a:r>
          </a:p>
        </p:txBody>
      </p:sp>
      <p:sp>
        <p:nvSpPr>
          <p:cNvPr id="12" name="TextBox 11">
            <a:extLst>
              <a:ext uri="{FF2B5EF4-FFF2-40B4-BE49-F238E27FC236}">
                <a16:creationId xmlns:a16="http://schemas.microsoft.com/office/drawing/2014/main" id="{4AD0116B-5271-EA49-942C-5A6B5624611B}"/>
              </a:ext>
            </a:extLst>
          </p:cNvPr>
          <p:cNvSpPr txBox="1"/>
          <p:nvPr/>
        </p:nvSpPr>
        <p:spPr>
          <a:xfrm>
            <a:off x="7889902" y="1439412"/>
            <a:ext cx="1386911" cy="677108"/>
          </a:xfrm>
          <a:prstGeom prst="rect">
            <a:avLst/>
          </a:prstGeom>
          <a:noFill/>
        </p:spPr>
        <p:txBody>
          <a:bodyPr wrap="square" rtlCol="0">
            <a:spAutoFit/>
          </a:bodyPr>
          <a:lstStyle/>
          <a:p>
            <a:r>
              <a:rPr lang="en-US" sz="1900" i="1" dirty="0">
                <a:latin typeface="Segoe UI Symbol" panose="020B0502040204020203" pitchFamily="34" charset="0"/>
                <a:ea typeface="Segoe UI Symbol" panose="020B0502040204020203" pitchFamily="34" charset="0"/>
                <a:cs typeface="Gill Sans"/>
              </a:rPr>
              <a:t>Modeling overview</a:t>
            </a:r>
          </a:p>
        </p:txBody>
      </p:sp>
      <p:sp>
        <p:nvSpPr>
          <p:cNvPr id="13" name="TextBox 12">
            <a:extLst>
              <a:ext uri="{FF2B5EF4-FFF2-40B4-BE49-F238E27FC236}">
                <a16:creationId xmlns:a16="http://schemas.microsoft.com/office/drawing/2014/main" id="{CD436787-BAF1-1742-BFA0-2BCB61409385}"/>
              </a:ext>
            </a:extLst>
          </p:cNvPr>
          <p:cNvSpPr txBox="1"/>
          <p:nvPr/>
        </p:nvSpPr>
        <p:spPr>
          <a:xfrm>
            <a:off x="68259" y="5671779"/>
            <a:ext cx="1386911" cy="969496"/>
          </a:xfrm>
          <a:prstGeom prst="rect">
            <a:avLst/>
          </a:prstGeom>
          <a:noFill/>
        </p:spPr>
        <p:txBody>
          <a:bodyPr wrap="square" rtlCol="0">
            <a:spAutoFit/>
          </a:bodyPr>
          <a:lstStyle/>
          <a:p>
            <a:r>
              <a:rPr lang="en-US" sz="1900" i="1" dirty="0">
                <a:latin typeface="Segoe UI Symbol" panose="020B0502040204020203" pitchFamily="34" charset="0"/>
                <a:ea typeface="Segoe UI Symbol" panose="020B0502040204020203" pitchFamily="34" charset="0"/>
                <a:cs typeface="Gill Sans"/>
              </a:rPr>
              <a:t>Finite difference method</a:t>
            </a:r>
          </a:p>
        </p:txBody>
      </p:sp>
      <p:cxnSp>
        <p:nvCxnSpPr>
          <p:cNvPr id="15" name="Straight Arrow Connector 14">
            <a:extLst>
              <a:ext uri="{FF2B5EF4-FFF2-40B4-BE49-F238E27FC236}">
                <a16:creationId xmlns:a16="http://schemas.microsoft.com/office/drawing/2014/main" id="{1CDA1267-8AE4-7641-9D9F-0DBBAA212867}"/>
              </a:ext>
            </a:extLst>
          </p:cNvPr>
          <p:cNvCxnSpPr>
            <a:cxnSpLocks/>
            <a:stCxn id="12" idx="2"/>
          </p:cNvCxnSpPr>
          <p:nvPr/>
        </p:nvCxnSpPr>
        <p:spPr>
          <a:xfrm flipH="1">
            <a:off x="8244732" y="2116520"/>
            <a:ext cx="338626" cy="876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7952DE-32CF-2B4D-AE5E-83AC20C817E9}"/>
              </a:ext>
            </a:extLst>
          </p:cNvPr>
          <p:cNvCxnSpPr>
            <a:cxnSpLocks/>
          </p:cNvCxnSpPr>
          <p:nvPr/>
        </p:nvCxnSpPr>
        <p:spPr>
          <a:xfrm flipV="1">
            <a:off x="1064527" y="5662894"/>
            <a:ext cx="1144283" cy="3103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378345A-4BD2-5F42-8B0B-13DD45B7100D}"/>
              </a:ext>
            </a:extLst>
          </p:cNvPr>
          <p:cNvSpPr/>
          <p:nvPr/>
        </p:nvSpPr>
        <p:spPr>
          <a:xfrm>
            <a:off x="20759" y="538609"/>
            <a:ext cx="9075741" cy="6319391"/>
          </a:xfrm>
          <a:prstGeom prst="rect">
            <a:avLst/>
          </a:prstGeom>
          <a:solidFill>
            <a:schemeClr val="bg1">
              <a:alpha val="9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F772AB8-3EF8-9248-9A33-0B1CD83B102B}"/>
              </a:ext>
            </a:extLst>
          </p:cNvPr>
          <p:cNvSpPr txBox="1"/>
          <p:nvPr/>
        </p:nvSpPr>
        <p:spPr>
          <a:xfrm>
            <a:off x="-14867" y="710673"/>
            <a:ext cx="9144000" cy="492443"/>
          </a:xfrm>
          <a:prstGeom prst="rect">
            <a:avLst/>
          </a:prstGeom>
          <a:noFill/>
        </p:spPr>
        <p:txBody>
          <a:bodyPr wrap="square" rtlCol="0">
            <a:spAutoFit/>
          </a:bodyPr>
          <a:lstStyle/>
          <a:p>
            <a:pPr algn="ctr"/>
            <a:r>
              <a:rPr lang="en-US" sz="2500" u="sng" dirty="0">
                <a:latin typeface="Segoe UI Symbol" panose="020B0502040204020203" pitchFamily="34" charset="0"/>
                <a:ea typeface="Segoe UI Symbol" panose="020B0502040204020203" pitchFamily="34" charset="0"/>
              </a:rPr>
              <a:t>Tectonic Geodynamics</a:t>
            </a:r>
            <a:r>
              <a:rPr lang="en-US" sz="2500" dirty="0">
                <a:latin typeface="Segoe UI Symbol" panose="020B0502040204020203" pitchFamily="34" charset="0"/>
                <a:ea typeface="Segoe UI Symbol" panose="020B0502040204020203" pitchFamily="34" charset="0"/>
              </a:rPr>
              <a:t>: </a:t>
            </a:r>
            <a:r>
              <a:rPr lang="en-US" sz="2500" i="1" dirty="0">
                <a:latin typeface="Segoe UI Symbol" panose="020B0502040204020203" pitchFamily="34" charset="0"/>
                <a:ea typeface="Segoe UI Symbol" panose="020B0502040204020203" pitchFamily="34" charset="0"/>
              </a:rPr>
              <a:t>forthcoming textbook (draft online)</a:t>
            </a:r>
            <a:endParaRPr lang="en-US" sz="2500" dirty="0">
              <a:latin typeface="Segoe UI Symbol" panose="020B0502040204020203" pitchFamily="34" charset="0"/>
              <a:ea typeface="Segoe UI Symbol" panose="020B0502040204020203" pitchFamily="34" charset="0"/>
            </a:endParaRPr>
          </a:p>
        </p:txBody>
      </p:sp>
      <p:sp>
        <p:nvSpPr>
          <p:cNvPr id="4" name="Rectangle 3">
            <a:extLst>
              <a:ext uri="{FF2B5EF4-FFF2-40B4-BE49-F238E27FC236}">
                <a16:creationId xmlns:a16="http://schemas.microsoft.com/office/drawing/2014/main" id="{6DFA2000-4726-CD4F-B421-FAEDF52F11A2}"/>
              </a:ext>
            </a:extLst>
          </p:cNvPr>
          <p:cNvSpPr/>
          <p:nvPr/>
        </p:nvSpPr>
        <p:spPr>
          <a:xfrm>
            <a:off x="281740" y="6386352"/>
            <a:ext cx="8717037" cy="646331"/>
          </a:xfrm>
          <a:prstGeom prst="rect">
            <a:avLst/>
          </a:prstGeom>
        </p:spPr>
        <p:txBody>
          <a:bodyPr wrap="square">
            <a:spAutoFit/>
          </a:bodyPr>
          <a:lstStyle/>
          <a:p>
            <a:r>
              <a:rPr lang="en-US" dirty="0">
                <a:hlinkClick r:id="rId5"/>
              </a:rPr>
              <a:t>http://www-udc.ig.utexas.edu/external/becker/preprints/tectonic_geodynamics_draft.pdf</a:t>
            </a:r>
            <a:endParaRPr lang="en-US" dirty="0"/>
          </a:p>
          <a:p>
            <a:endParaRPr lang="en-US" dirty="0"/>
          </a:p>
        </p:txBody>
      </p:sp>
      <p:sp>
        <p:nvSpPr>
          <p:cNvPr id="17" name="TextBox 16">
            <a:extLst>
              <a:ext uri="{FF2B5EF4-FFF2-40B4-BE49-F238E27FC236}">
                <a16:creationId xmlns:a16="http://schemas.microsoft.com/office/drawing/2014/main" id="{423C79FD-FCCB-584C-B5B4-EC6AB56058BD}"/>
              </a:ext>
            </a:extLst>
          </p:cNvPr>
          <p:cNvSpPr txBox="1"/>
          <p:nvPr/>
        </p:nvSpPr>
        <p:spPr>
          <a:xfrm>
            <a:off x="-9691" y="1137411"/>
            <a:ext cx="9144000" cy="400110"/>
          </a:xfrm>
          <a:prstGeom prst="rect">
            <a:avLst/>
          </a:prstGeom>
          <a:noFill/>
        </p:spPr>
        <p:txBody>
          <a:bodyPr wrap="square" rtlCol="0">
            <a:spAutoFit/>
          </a:bodyPr>
          <a:lstStyle/>
          <a:p>
            <a:pPr algn="ctr"/>
            <a:r>
              <a:rPr lang="en-US" sz="2000" i="1" dirty="0">
                <a:latin typeface="Segoe UI Symbol" panose="020B0502040204020203" pitchFamily="34" charset="0"/>
                <a:ea typeface="Segoe UI Symbol" panose="020B0502040204020203" pitchFamily="34" charset="0"/>
              </a:rPr>
              <a:t>By Thorsten Becker &amp; Claudio </a:t>
            </a:r>
            <a:r>
              <a:rPr lang="en-US" sz="2000" i="1" dirty="0" err="1">
                <a:latin typeface="Segoe UI Symbol" panose="020B0502040204020203" pitchFamily="34" charset="0"/>
                <a:ea typeface="Segoe UI Symbol" panose="020B0502040204020203" pitchFamily="34" charset="0"/>
              </a:rPr>
              <a:t>Faccenna</a:t>
            </a:r>
            <a:r>
              <a:rPr lang="en-US" sz="2000" i="1" dirty="0">
                <a:latin typeface="Segoe UI Symbol" panose="020B0502040204020203" pitchFamily="34" charset="0"/>
                <a:ea typeface="Segoe UI Symbol" panose="020B0502040204020203" pitchFamily="34" charset="0"/>
              </a:rPr>
              <a:t>, UT Austin</a:t>
            </a:r>
          </a:p>
        </p:txBody>
      </p:sp>
      <p:pic>
        <p:nvPicPr>
          <p:cNvPr id="9" name="Picture 8" descr="Diagram&#10;&#10;Description automatically generated">
            <a:extLst>
              <a:ext uri="{FF2B5EF4-FFF2-40B4-BE49-F238E27FC236}">
                <a16:creationId xmlns:a16="http://schemas.microsoft.com/office/drawing/2014/main" id="{9F63E88B-DD67-5A44-9E41-EB5521DE686F}"/>
              </a:ext>
            </a:extLst>
          </p:cNvPr>
          <p:cNvPicPr>
            <a:picLocks noChangeAspect="1"/>
          </p:cNvPicPr>
          <p:nvPr/>
        </p:nvPicPr>
        <p:blipFill>
          <a:blip r:embed="rId6"/>
          <a:stretch>
            <a:fillRect/>
          </a:stretch>
        </p:blipFill>
        <p:spPr>
          <a:xfrm>
            <a:off x="2469223" y="1780547"/>
            <a:ext cx="4099409" cy="444953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0D3FED9C-62A8-9B49-89F1-2535E47C8873}"/>
              </a:ext>
            </a:extLst>
          </p:cNvPr>
          <p:cNvSpPr txBox="1"/>
          <p:nvPr/>
        </p:nvSpPr>
        <p:spPr>
          <a:xfrm>
            <a:off x="156411" y="4551452"/>
            <a:ext cx="2312812" cy="1261884"/>
          </a:xfrm>
          <a:prstGeom prst="rect">
            <a:avLst/>
          </a:prstGeom>
          <a:noFill/>
        </p:spPr>
        <p:txBody>
          <a:bodyPr wrap="square" rtlCol="0">
            <a:spAutoFit/>
          </a:bodyPr>
          <a:lstStyle/>
          <a:p>
            <a:r>
              <a:rPr lang="en-US" sz="1900" i="1" dirty="0">
                <a:latin typeface="Segoe UI Symbol" panose="020B0502040204020203" pitchFamily="34" charset="0"/>
                <a:ea typeface="Segoe UI Symbol" panose="020B0502040204020203" pitchFamily="34" charset="0"/>
              </a:rPr>
              <a:t>~Turcotte and Schubert + tectonic applications + modern research</a:t>
            </a:r>
          </a:p>
        </p:txBody>
      </p:sp>
    </p:spTree>
    <p:extLst>
      <p:ext uri="{BB962C8B-B14F-4D97-AF65-F5344CB8AC3E}">
        <p14:creationId xmlns:p14="http://schemas.microsoft.com/office/powerpoint/2010/main" val="110832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Introductions</a:t>
            </a:r>
          </a:p>
        </p:txBody>
      </p:sp>
      <p:pic>
        <p:nvPicPr>
          <p:cNvPr id="9218" name="Picture 2" descr="Proper introductions are key to productive networking success">
            <a:extLst>
              <a:ext uri="{FF2B5EF4-FFF2-40B4-BE49-F238E27FC236}">
                <a16:creationId xmlns:a16="http://schemas.microsoft.com/office/drawing/2014/main" id="{4B676AF3-AB17-0E47-9BD2-BD3E537B0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1628384"/>
            <a:ext cx="6477784" cy="308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26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What is </a:t>
            </a:r>
            <a:r>
              <a:rPr lang="en-US" sz="2900" u="sng" dirty="0">
                <a:latin typeface="Segoe UI Symbol" panose="020B0502040204020203" pitchFamily="34" charset="0"/>
                <a:ea typeface="Segoe UI Symbol" panose="020B0502040204020203" pitchFamily="34" charset="0"/>
              </a:rPr>
              <a:t>Geodynamics</a:t>
            </a:r>
            <a:r>
              <a:rPr lang="en-US" sz="2900" dirty="0">
                <a:latin typeface="Segoe UI Symbol" panose="020B0502040204020203" pitchFamily="34" charset="0"/>
                <a:ea typeface="Segoe UI Symbol" panose="020B0502040204020203" pitchFamily="34" charset="0"/>
              </a:rPr>
              <a:t>?</a:t>
            </a:r>
          </a:p>
        </p:txBody>
      </p:sp>
    </p:spTree>
    <p:extLst>
      <p:ext uri="{BB962C8B-B14F-4D97-AF65-F5344CB8AC3E}">
        <p14:creationId xmlns:p14="http://schemas.microsoft.com/office/powerpoint/2010/main" val="1514262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What is </a:t>
            </a:r>
            <a:r>
              <a:rPr lang="en-US" sz="2900" u="sng" dirty="0">
                <a:latin typeface="Segoe UI Symbol" panose="020B0502040204020203" pitchFamily="34" charset="0"/>
                <a:ea typeface="Segoe UI Symbol" panose="020B0502040204020203" pitchFamily="34" charset="0"/>
              </a:rPr>
              <a:t>Geodynamics</a:t>
            </a:r>
            <a:r>
              <a:rPr lang="en-US" sz="2900" dirty="0">
                <a:latin typeface="Segoe UI Symbol" panose="020B0502040204020203" pitchFamily="34" charset="0"/>
                <a:ea typeface="Segoe UI Symbol" panose="020B0502040204020203" pitchFamily="34" charset="0"/>
              </a:rPr>
              <a:t>?</a:t>
            </a:r>
          </a:p>
        </p:txBody>
      </p:sp>
      <p:sp>
        <p:nvSpPr>
          <p:cNvPr id="7" name="TextBox 6">
            <a:extLst>
              <a:ext uri="{FF2B5EF4-FFF2-40B4-BE49-F238E27FC236}">
                <a16:creationId xmlns:a16="http://schemas.microsoft.com/office/drawing/2014/main" id="{E37ECBAC-0782-1141-A462-B116F78A3B7E}"/>
              </a:ext>
            </a:extLst>
          </p:cNvPr>
          <p:cNvSpPr txBox="1"/>
          <p:nvPr/>
        </p:nvSpPr>
        <p:spPr>
          <a:xfrm>
            <a:off x="0" y="924429"/>
            <a:ext cx="9144000" cy="492443"/>
          </a:xfrm>
          <a:prstGeom prst="rect">
            <a:avLst/>
          </a:prstGeom>
          <a:noFill/>
        </p:spPr>
        <p:txBody>
          <a:bodyPr wrap="square" rtlCol="0">
            <a:spAutoFit/>
          </a:bodyPr>
          <a:lstStyle/>
          <a:p>
            <a:pPr algn="ctr"/>
            <a:r>
              <a:rPr lang="en-US" sz="2500" u="sng" dirty="0">
                <a:latin typeface="Segoe UI Symbol" panose="020B0502040204020203" pitchFamily="34" charset="0"/>
                <a:ea typeface="Segoe UI Symbol" panose="020B0502040204020203" pitchFamily="34" charset="0"/>
              </a:rPr>
              <a:t>Dynamics</a:t>
            </a:r>
            <a:r>
              <a:rPr lang="en-US" sz="2500" dirty="0">
                <a:latin typeface="Segoe UI Symbol" panose="020B0502040204020203" pitchFamily="34" charset="0"/>
                <a:ea typeface="Segoe UI Symbol" panose="020B0502040204020203" pitchFamily="34" charset="0"/>
              </a:rPr>
              <a:t> of the Earth</a:t>
            </a:r>
          </a:p>
        </p:txBody>
      </p:sp>
      <p:sp>
        <p:nvSpPr>
          <p:cNvPr id="4" name="Down Arrow 3">
            <a:extLst>
              <a:ext uri="{FF2B5EF4-FFF2-40B4-BE49-F238E27FC236}">
                <a16:creationId xmlns:a16="http://schemas.microsoft.com/office/drawing/2014/main" id="{B76F1550-9785-6B47-96FC-B8B75BB93444}"/>
              </a:ext>
            </a:extLst>
          </p:cNvPr>
          <p:cNvSpPr/>
          <p:nvPr/>
        </p:nvSpPr>
        <p:spPr>
          <a:xfrm>
            <a:off x="4132613" y="595876"/>
            <a:ext cx="1151906" cy="271286"/>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8458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380</TotalTime>
  <Words>1308</Words>
  <Application>Microsoft Macintosh PowerPoint</Application>
  <PresentationFormat>On-screen Show (4:3)</PresentationFormat>
  <Paragraphs>156</Paragraphs>
  <Slides>31</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Courier New</vt:lpstr>
      <vt:lpstr>Roboto</vt:lpstr>
      <vt:lpstr>Segoe UI 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Holt, Adam Francis</dc:creator>
  <cp:lastModifiedBy>Holt, Adam Francis</cp:lastModifiedBy>
  <cp:revision>28</cp:revision>
  <dcterms:created xsi:type="dcterms:W3CDTF">2021-07-09T17:19:50Z</dcterms:created>
  <dcterms:modified xsi:type="dcterms:W3CDTF">2021-12-30T19:13:57Z</dcterms:modified>
</cp:coreProperties>
</file>